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258" r:id="rId4"/>
    <p:sldId id="264" r:id="rId5"/>
    <p:sldId id="268" r:id="rId6"/>
    <p:sldId id="314" r:id="rId7"/>
    <p:sldId id="313" r:id="rId8"/>
    <p:sldId id="315" r:id="rId9"/>
    <p:sldId id="270" r:id="rId10"/>
    <p:sldId id="318" r:id="rId11"/>
    <p:sldId id="320" r:id="rId12"/>
    <p:sldId id="273" r:id="rId13"/>
    <p:sldId id="323" r:id="rId14"/>
    <p:sldId id="275" r:id="rId15"/>
    <p:sldId id="324" r:id="rId16"/>
    <p:sldId id="276" r:id="rId17"/>
    <p:sldId id="321" r:id="rId18"/>
    <p:sldId id="278" r:id="rId19"/>
    <p:sldId id="279" r:id="rId20"/>
    <p:sldId id="280" r:id="rId21"/>
    <p:sldId id="281" r:id="rId22"/>
    <p:sldId id="282" r:id="rId23"/>
    <p:sldId id="283" r:id="rId24"/>
    <p:sldId id="284" r:id="rId25"/>
    <p:sldId id="285" r:id="rId26"/>
    <p:sldId id="322" r:id="rId27"/>
    <p:sldId id="316" r:id="rId28"/>
    <p:sldId id="259" r:id="rId29"/>
    <p:sldId id="317"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25" r:id="rId50"/>
    <p:sldId id="262" r:id="rId51"/>
    <p:sldId id="26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2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6E25D-58BE-D141-9CCC-548CB6F8904B}" type="datetimeFigureOut">
              <a:rPr lang="en-US" smtClean="0"/>
              <a:t>04/09/2012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D6E7B-4252-A14E-818C-C3A48BD3691B}" type="slidenum">
              <a:rPr lang="en-US" smtClean="0"/>
              <a:t>‹#›</a:t>
            </a:fld>
            <a:endParaRPr lang="en-US" dirty="0"/>
          </a:p>
        </p:txBody>
      </p:sp>
    </p:spTree>
    <p:extLst>
      <p:ext uri="{BB962C8B-B14F-4D97-AF65-F5344CB8AC3E}">
        <p14:creationId xmlns:p14="http://schemas.microsoft.com/office/powerpoint/2010/main" val="2397628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forgerock.com/openam.html"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Bioinformaticians</a:t>
            </a:r>
            <a:r>
              <a:rPr lang="en-US" dirty="0" smtClean="0"/>
              <a:t> work at every interface, from</a:t>
            </a:r>
            <a:r>
              <a:rPr lang="en-US" baseline="0" dirty="0" smtClean="0"/>
              <a:t> the tech-face to Biology facing. But all are going to be skilled at: scripting, programming, pipelining data using e.g. shell scripts – do you need a workflow system to help you to do something you can already do?......</a:t>
            </a:r>
            <a:endParaRPr lang="en-US" dirty="0"/>
          </a:p>
        </p:txBody>
      </p:sp>
      <p:sp>
        <p:nvSpPr>
          <p:cNvPr id="4" name="Slide Number Placeholder 3"/>
          <p:cNvSpPr>
            <a:spLocks noGrp="1"/>
          </p:cNvSpPr>
          <p:nvPr>
            <p:ph type="sldNum" sz="quarter" idx="10"/>
          </p:nvPr>
        </p:nvSpPr>
        <p:spPr/>
        <p:txBody>
          <a:bodyPr/>
          <a:lstStyle/>
          <a:p>
            <a:fld id="{0FFD6E7B-4252-A14E-818C-C3A48BD3691B}" type="slidenum">
              <a:rPr lang="en-US" smtClean="0"/>
              <a:t>2</a:t>
            </a:fld>
            <a:endParaRPr lang="en-US"/>
          </a:p>
        </p:txBody>
      </p:sp>
    </p:spTree>
    <p:extLst>
      <p:ext uri="{BB962C8B-B14F-4D97-AF65-F5344CB8AC3E}">
        <p14:creationId xmlns:p14="http://schemas.microsoft.com/office/powerpoint/2010/main" val="153675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8407B-828D-1A43-8C31-A08C12C160E7}" type="slidenum">
              <a:rPr lang="en-GB"/>
              <a:pPr/>
              <a:t>17</a:t>
            </a:fld>
            <a:endParaRPr lang="en-GB"/>
          </a:p>
        </p:txBody>
      </p:sp>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r>
              <a:rPr lang="en-GB" b="1" u="sng"/>
              <a:t>Background</a:t>
            </a:r>
            <a:endParaRPr lang="en-GB"/>
          </a:p>
          <a:p>
            <a:endParaRPr lang="en-GB"/>
          </a:p>
          <a:p>
            <a:r>
              <a:rPr lang="en-GB"/>
              <a:t>Here we have some basic definitions of what a genotype and phenotype are:</a:t>
            </a:r>
          </a:p>
          <a:p>
            <a:pPr>
              <a:buFontTx/>
              <a:buChar char="•"/>
            </a:pPr>
            <a:r>
              <a:rPr lang="en-GB"/>
              <a:t>Genotype – the genes or genetic identity of an individual, which most importantly does not show any outward characteristics</a:t>
            </a:r>
          </a:p>
          <a:p>
            <a:pPr>
              <a:buFontTx/>
              <a:buChar char="•"/>
            </a:pPr>
            <a:r>
              <a:rPr lang="en-GB"/>
              <a:t>Phenotype – the expression of genes which do show observable characteristics or traits</a:t>
            </a:r>
          </a:p>
          <a:p>
            <a:endParaRPr lang="en-GB"/>
          </a:p>
          <a:p>
            <a:r>
              <a:rPr lang="en-GB"/>
              <a:t>It has long been established that genes and DNA are the programs controlling life. </a:t>
            </a:r>
          </a:p>
          <a:p>
            <a:r>
              <a:rPr lang="en-GB"/>
              <a:t>The central dogma of biology is that:</a:t>
            </a:r>
          </a:p>
          <a:p>
            <a:pPr>
              <a:buFontTx/>
              <a:buChar char="•"/>
            </a:pPr>
            <a:r>
              <a:rPr lang="en-GB"/>
              <a:t>a DNA sequence is transcribed into an RNA sequence. </a:t>
            </a:r>
          </a:p>
          <a:p>
            <a:pPr>
              <a:buFontTx/>
              <a:buChar char="•"/>
            </a:pPr>
            <a:r>
              <a:rPr lang="en-GB"/>
              <a:t>RNA is then translated into a protein or peptide sequence</a:t>
            </a:r>
          </a:p>
          <a:p>
            <a:pPr>
              <a:buFontTx/>
              <a:buChar char="•"/>
            </a:pPr>
            <a:r>
              <a:rPr lang="en-GB"/>
              <a:t>The protein sequence folds to create a protein</a:t>
            </a:r>
          </a:p>
          <a:p>
            <a:pPr>
              <a:buFontTx/>
              <a:buChar char="•"/>
            </a:pPr>
            <a:r>
              <a:rPr lang="en-GB"/>
              <a:t>The protein interacts with many other proteins forming interaction networks</a:t>
            </a:r>
          </a:p>
          <a:p>
            <a:pPr>
              <a:buFontTx/>
              <a:buChar char="•"/>
            </a:pPr>
            <a:r>
              <a:rPr lang="en-GB"/>
              <a:t>These interaction networks interact to form biological pathways</a:t>
            </a:r>
          </a:p>
          <a:p>
            <a:pPr>
              <a:buFontTx/>
              <a:buChar char="•"/>
            </a:pPr>
            <a:r>
              <a:rPr lang="en-GB"/>
              <a:t>Which in turn influence the expression of a phenotype</a:t>
            </a: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D8E97-F791-2E4D-BA2E-745C27377B25}" type="slidenum">
              <a:rPr lang="en-GB"/>
              <a:pPr/>
              <a:t>18</a:t>
            </a:fld>
            <a:endParaRPr lang="en-GB"/>
          </a:p>
        </p:txBody>
      </p:sp>
      <p:sp>
        <p:nvSpPr>
          <p:cNvPr id="27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7507" name="Rectangle 3"/>
          <p:cNvSpPr>
            <a:spLocks noGrp="1" noChangeArrowheads="1"/>
          </p:cNvSpPr>
          <p:nvPr>
            <p:ph type="body" idx="1"/>
          </p:nvPr>
        </p:nvSpPr>
        <p:spPr/>
        <p:txBody>
          <a:bodyPr/>
          <a:lstStyle/>
          <a:p>
            <a:r>
              <a:rPr lang="en-GB" b="1" u="sng"/>
              <a:t>Vast amounts of data</a:t>
            </a:r>
          </a:p>
          <a:p>
            <a:endParaRPr lang="en-GB" b="1" u="sng"/>
          </a:p>
          <a:p>
            <a:pPr>
              <a:buFontTx/>
              <a:buChar char="•"/>
            </a:pPr>
            <a:r>
              <a:rPr lang="en-GB"/>
              <a:t>We now have technologies to help with identification of candidate genes</a:t>
            </a:r>
          </a:p>
          <a:p>
            <a:pPr>
              <a:buFontTx/>
              <a:buChar char="•"/>
            </a:pPr>
            <a:r>
              <a:rPr lang="en-GB"/>
              <a:t>But, there is still a problem with the amount of data generated by these high-throughput methods</a:t>
            </a:r>
          </a:p>
          <a:p>
            <a:pPr>
              <a:buFontTx/>
              <a:buChar char="•"/>
            </a:pPr>
            <a:r>
              <a:rPr lang="en-GB"/>
              <a:t>QTL based investigation can easily produce over 200 genes per chromosome region, if there are 5 regions then there are a lot of genes to look at</a:t>
            </a:r>
          </a:p>
          <a:p>
            <a:pPr>
              <a:buFontTx/>
              <a:buChar char="•"/>
            </a:pPr>
            <a:r>
              <a:rPr lang="en-GB"/>
              <a:t>Microarray gene expression studies map entire genomes to the chip (mouse 23,000 genes)</a:t>
            </a:r>
          </a:p>
          <a:p>
            <a:pPr>
              <a:buFontTx/>
              <a:buChar char="•"/>
            </a:pPr>
            <a:r>
              <a:rPr lang="en-GB"/>
              <a:t>Those genes that show a change in their expression under the studied state are chosen</a:t>
            </a:r>
          </a:p>
          <a:p>
            <a:pPr>
              <a:buFontTx/>
              <a:buChar char="•"/>
            </a:pPr>
            <a:r>
              <a:rPr lang="en-GB"/>
              <a:t>These can be in the 1000</a:t>
            </a:r>
            <a:r>
              <a:rPr lang="ja-JP" altLang="en-GB">
                <a:latin typeface="Arial"/>
              </a:rPr>
              <a:t>’</a:t>
            </a:r>
            <a:r>
              <a:rPr lang="en-GB"/>
              <a:t>s</a:t>
            </a:r>
          </a:p>
          <a:p>
            <a:pPr>
              <a:buFontTx/>
              <a:buChar char="•"/>
            </a:pPr>
            <a:r>
              <a:rPr lang="en-GB"/>
              <a:t>Numbers of genes quickly overwhelms researchers</a:t>
            </a:r>
          </a:p>
          <a:p>
            <a:pPr>
              <a:buFontTx/>
              <a:buChar char="•"/>
            </a:pPr>
            <a:r>
              <a:rPr lang="en-GB"/>
              <a:t>How do researches look at these candidate genes then?</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032D1-3E75-F54D-8941-6578DCD3F832}" type="slidenum">
              <a:rPr lang="en-GB"/>
              <a:pPr/>
              <a:t>19</a:t>
            </a:fld>
            <a:endParaRPr lang="en-GB"/>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r>
              <a:rPr lang="en-GB" b="1" u="sng"/>
              <a:t>Hypothesis based approach</a:t>
            </a:r>
          </a:p>
          <a:p>
            <a:endParaRPr lang="en-GB" b="1" u="sng"/>
          </a:p>
          <a:p>
            <a:pPr>
              <a:buFontTx/>
              <a:buChar char="•"/>
            </a:pPr>
            <a:r>
              <a:rPr lang="en-GB"/>
              <a:t>Researches follow a hypothesis based approach</a:t>
            </a:r>
          </a:p>
          <a:p>
            <a:pPr>
              <a:buFontTx/>
              <a:buChar char="•"/>
            </a:pPr>
            <a:r>
              <a:rPr lang="en-GB"/>
              <a:t>This typically involves filtering or triaging the genes based on a predefined hypothesis</a:t>
            </a:r>
          </a:p>
          <a:p>
            <a:pPr>
              <a:buFontTx/>
              <a:buChar char="•"/>
            </a:pPr>
            <a:r>
              <a:rPr lang="en-GB"/>
              <a:t>We found that they tended to filter the gene lists because they were focussed on their </a:t>
            </a:r>
            <a:r>
              <a:rPr lang="ja-JP" altLang="en-GB">
                <a:latin typeface="Arial"/>
              </a:rPr>
              <a:t>“</a:t>
            </a:r>
            <a:r>
              <a:rPr lang="en-GB"/>
              <a:t>favourite</a:t>
            </a:r>
            <a:r>
              <a:rPr lang="ja-JP" altLang="en-GB">
                <a:latin typeface="Arial"/>
              </a:rPr>
              <a:t>”</a:t>
            </a:r>
            <a:r>
              <a:rPr lang="en-GB"/>
              <a:t> genes</a:t>
            </a:r>
          </a:p>
          <a:p>
            <a:pPr>
              <a:buFontTx/>
              <a:buChar char="•"/>
            </a:pPr>
            <a:r>
              <a:rPr lang="en-GB"/>
              <a:t>Immunologists picked the immunology genes</a:t>
            </a:r>
          </a:p>
          <a:p>
            <a:pPr>
              <a:buFontTx/>
              <a:buChar char="•"/>
            </a:pPr>
            <a:r>
              <a:rPr lang="en-GB"/>
              <a:t>In fact this triaging can lead to expert-driven hypothesis generation</a:t>
            </a:r>
          </a:p>
          <a:p>
            <a:pPr>
              <a:buFontTx/>
              <a:buChar char="•"/>
            </a:pPr>
            <a:r>
              <a:rPr lang="en-GB"/>
              <a:t>Some of the crucial data can be missed as it is not known that other processes other than those hypothesises are involved in a major way</a:t>
            </a:r>
          </a:p>
          <a:p>
            <a:pPr>
              <a:buFontTx/>
              <a:buChar char="•"/>
            </a:pPr>
            <a:r>
              <a:rPr lang="en-GB"/>
              <a:t>Use case Tryps (going to discuss later) researchers assumed it had to do with immune response</a:t>
            </a:r>
          </a:p>
          <a:p>
            <a:pPr>
              <a:buFontTx/>
              <a:buChar char="•"/>
            </a:pPr>
            <a:r>
              <a:rPr lang="en-GB"/>
              <a:t>Know known that other processes are involved that would not have been picked up using this method, including a cholesterol response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4A72B-6F8D-8043-8302-A235C8733E9D}" type="slidenum">
              <a:rPr lang="en-GB"/>
              <a:pPr/>
              <a:t>20</a:t>
            </a:fld>
            <a:endParaRPr lang="en-GB"/>
          </a:p>
        </p:txBody>
      </p:sp>
      <p:sp>
        <p:nvSpPr>
          <p:cNvPr id="26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p:txBody>
          <a:bodyPr/>
          <a:lstStyle/>
          <a:p>
            <a:pPr>
              <a:lnSpc>
                <a:spcPct val="80000"/>
              </a:lnSpc>
            </a:pPr>
            <a:r>
              <a:rPr lang="en-GB" sz="800" b="1" u="sng"/>
              <a:t>Current approaches</a:t>
            </a:r>
          </a:p>
          <a:p>
            <a:pPr>
              <a:lnSpc>
                <a:spcPct val="80000"/>
              </a:lnSpc>
            </a:pPr>
            <a:endParaRPr lang="en-GB" sz="800"/>
          </a:p>
          <a:p>
            <a:pPr>
              <a:lnSpc>
                <a:spcPct val="80000"/>
              </a:lnSpc>
            </a:pPr>
            <a:r>
              <a:rPr lang="en-GB" sz="800"/>
              <a:t>This slide shows the current approaches to investigating genotype-phenotype correlations</a:t>
            </a:r>
          </a:p>
          <a:p>
            <a:pPr>
              <a:lnSpc>
                <a:spcPct val="80000"/>
              </a:lnSpc>
            </a:pPr>
            <a:endParaRPr lang="en-GB" sz="800"/>
          </a:p>
          <a:p>
            <a:pPr>
              <a:lnSpc>
                <a:spcPct val="80000"/>
              </a:lnSpc>
            </a:pPr>
            <a:r>
              <a:rPr lang="en-GB" sz="800"/>
              <a:t>The common approach in molecular biology is to investigate from the phenotype back to the underlying genes</a:t>
            </a:r>
          </a:p>
          <a:p>
            <a:pPr>
              <a:lnSpc>
                <a:spcPct val="80000"/>
              </a:lnSpc>
              <a:buFontTx/>
              <a:buChar char="•"/>
            </a:pPr>
            <a:r>
              <a:rPr lang="en-GB" sz="800"/>
              <a:t>However, looking from a phenotypic aspect, how do we know what processes to look at ?</a:t>
            </a:r>
          </a:p>
          <a:p>
            <a:pPr>
              <a:lnSpc>
                <a:spcPct val="80000"/>
              </a:lnSpc>
              <a:buFontTx/>
              <a:buChar char="•"/>
            </a:pPr>
            <a:r>
              <a:rPr lang="en-GB" sz="800"/>
              <a:t>Even for an obvious phenotype there may be many underlying biological processes or biological pathways interacting with one another</a:t>
            </a:r>
          </a:p>
          <a:p>
            <a:pPr>
              <a:lnSpc>
                <a:spcPct val="80000"/>
              </a:lnSpc>
              <a:buFontTx/>
              <a:buChar char="•"/>
            </a:pPr>
            <a:r>
              <a:rPr lang="en-GB" sz="800"/>
              <a:t>If we find these pathways, we may have several hundred genes interacting with one another each of which needs to be investigated further to determine its precise role in the phenotype</a:t>
            </a:r>
          </a:p>
          <a:p>
            <a:pPr>
              <a:lnSpc>
                <a:spcPct val="80000"/>
              </a:lnSpc>
              <a:buFontTx/>
              <a:buChar char="•"/>
            </a:pPr>
            <a:r>
              <a:rPr lang="en-GB" sz="800"/>
              <a:t>This leads to a bog or maze of information which process to be difficult to disseminate</a:t>
            </a:r>
          </a:p>
          <a:p>
            <a:pPr>
              <a:lnSpc>
                <a:spcPct val="80000"/>
              </a:lnSpc>
              <a:buFontTx/>
              <a:buChar char="•"/>
            </a:pPr>
            <a:endParaRPr lang="en-GB" sz="800"/>
          </a:p>
          <a:p>
            <a:pPr>
              <a:lnSpc>
                <a:spcPct val="80000"/>
              </a:lnSpc>
            </a:pPr>
            <a:r>
              <a:rPr lang="en-GB" sz="800"/>
              <a:t>The now widely adopted view in bioinformatics is to investigate at the level of genes – what genes are involved</a:t>
            </a:r>
          </a:p>
          <a:p>
            <a:pPr>
              <a:lnSpc>
                <a:spcPct val="80000"/>
              </a:lnSpc>
              <a:buFontTx/>
              <a:buChar char="•"/>
            </a:pPr>
            <a:r>
              <a:rPr lang="en-GB" sz="800"/>
              <a:t>If we look from a genotype aspect, what genes influence the phenotype ?</a:t>
            </a:r>
          </a:p>
          <a:p>
            <a:pPr>
              <a:lnSpc>
                <a:spcPct val="80000"/>
              </a:lnSpc>
              <a:buFontTx/>
              <a:buChar char="•"/>
            </a:pPr>
            <a:r>
              <a:rPr lang="en-GB" sz="800"/>
              <a:t>We can use Quantitative Trait Loci to map a phenotype to a region of chromosome</a:t>
            </a:r>
          </a:p>
          <a:p>
            <a:pPr>
              <a:lnSpc>
                <a:spcPct val="80000"/>
              </a:lnSpc>
              <a:buFontTx/>
              <a:buChar char="•"/>
            </a:pPr>
            <a:r>
              <a:rPr lang="en-GB" sz="800"/>
              <a:t>QTLs are determined by genetic mapping experiments which I</a:t>
            </a:r>
            <a:r>
              <a:rPr lang="ja-JP" altLang="en-GB" sz="800">
                <a:latin typeface="Arial"/>
              </a:rPr>
              <a:t>’</a:t>
            </a:r>
            <a:r>
              <a:rPr lang="en-GB" sz="800"/>
              <a:t>m not going to cover here, and are basically chromosomal regions, containing many genes, that have been proven to be involved to some degree in the expression of the phenotype</a:t>
            </a:r>
          </a:p>
          <a:p>
            <a:pPr>
              <a:lnSpc>
                <a:spcPct val="80000"/>
              </a:lnSpc>
              <a:buFontTx/>
              <a:buChar char="•"/>
            </a:pPr>
            <a:r>
              <a:rPr lang="en-GB" sz="800"/>
              <a:t>This makes them ideal for investigating relationships at the level of genes</a:t>
            </a:r>
          </a:p>
          <a:p>
            <a:pPr>
              <a:lnSpc>
                <a:spcPct val="80000"/>
              </a:lnSpc>
              <a:buFontTx/>
              <a:buChar char="•"/>
            </a:pPr>
            <a:r>
              <a:rPr lang="en-GB" sz="800"/>
              <a:t>The vast majority of QTLs encompass several hundred genes which makes it a problem for further analysis</a:t>
            </a:r>
          </a:p>
          <a:p>
            <a:pPr>
              <a:lnSpc>
                <a:spcPct val="80000"/>
              </a:lnSpc>
              <a:buFontTx/>
              <a:buChar char="•"/>
            </a:pPr>
            <a:r>
              <a:rPr lang="en-GB" sz="800"/>
              <a:t>There are also issues where many QTLs can interact to produce one overall phenotype as in one of our cases studies</a:t>
            </a:r>
          </a:p>
          <a:p>
            <a:pPr>
              <a:lnSpc>
                <a:spcPct val="80000"/>
              </a:lnSpc>
              <a:buFontTx/>
              <a:buChar char="•"/>
            </a:pPr>
            <a:r>
              <a:rPr lang="en-GB" sz="800"/>
              <a:t>And so this also leads us back to the same problem where we are also stuck in the middle with a mass of information, such as the many pathways the genes are involved in</a:t>
            </a:r>
          </a:p>
          <a:p>
            <a:pPr>
              <a:lnSpc>
                <a:spcPct val="80000"/>
              </a:lnSpc>
              <a:buFontTx/>
              <a:buChar char="•"/>
            </a:pPr>
            <a:endParaRPr lang="en-GB" sz="800"/>
          </a:p>
          <a:p>
            <a:pPr>
              <a:lnSpc>
                <a:spcPct val="80000"/>
              </a:lnSpc>
              <a:buFontTx/>
              <a:buChar char="•"/>
            </a:pPr>
            <a:r>
              <a:rPr lang="en-GB" sz="800"/>
              <a:t>One possible solution to begin our investigations is to start where the information is most rich, in the middle</a:t>
            </a:r>
          </a:p>
          <a:p>
            <a:pPr>
              <a:lnSpc>
                <a:spcPct val="80000"/>
              </a:lnSpc>
              <a:buFontTx/>
              <a:buChar char="•"/>
            </a:pPr>
            <a:r>
              <a:rPr lang="en-GB" sz="800"/>
              <a:t>To do this we can use microarray gene expression data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176B3-7C10-6447-8C60-D904D70BA852}" type="slidenum">
              <a:rPr lang="en-GB"/>
              <a:pPr/>
              <a:t>21</a:t>
            </a:fld>
            <a:endParaRPr lang="en-GB"/>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a:lnSpc>
                <a:spcPct val="80000"/>
              </a:lnSpc>
            </a:pPr>
            <a:r>
              <a:rPr lang="en-GB" sz="1000" b="1" u="sng"/>
              <a:t>The middle-out approach</a:t>
            </a:r>
          </a:p>
          <a:p>
            <a:pPr>
              <a:lnSpc>
                <a:spcPct val="80000"/>
              </a:lnSpc>
            </a:pPr>
            <a:endParaRPr lang="en-GB" sz="1000"/>
          </a:p>
          <a:p>
            <a:pPr>
              <a:lnSpc>
                <a:spcPct val="80000"/>
              </a:lnSpc>
              <a:buFontTx/>
              <a:buChar char="•"/>
            </a:pPr>
            <a:r>
              <a:rPr lang="en-GB" sz="1000"/>
              <a:t>Utilising microarray data as a middle ground to investigating genotype-phenotype correlations enables us to begin our investigations from an information rich perspective</a:t>
            </a:r>
          </a:p>
          <a:p>
            <a:pPr>
              <a:lnSpc>
                <a:spcPct val="80000"/>
              </a:lnSpc>
              <a:buFontTx/>
              <a:buChar char="•"/>
            </a:pPr>
            <a:endParaRPr lang="en-GB" sz="1000"/>
          </a:p>
          <a:p>
            <a:pPr>
              <a:lnSpc>
                <a:spcPct val="80000"/>
              </a:lnSpc>
              <a:buFontTx/>
              <a:buChar char="•"/>
            </a:pPr>
            <a:r>
              <a:rPr lang="en-GB" sz="1000"/>
              <a:t>From the previous slide we showed that the expression of genes form proteins, and the interaction of proteins into pathways influence the overall phenotype. </a:t>
            </a:r>
          </a:p>
          <a:p>
            <a:pPr>
              <a:lnSpc>
                <a:spcPct val="80000"/>
              </a:lnSpc>
              <a:buFontTx/>
              <a:buChar char="•"/>
            </a:pPr>
            <a:r>
              <a:rPr lang="en-GB" sz="1000"/>
              <a:t>From this we therefore find an ideal place in which to narrow down our search for possible correlations between genotype and phenotype</a:t>
            </a:r>
          </a:p>
          <a:p>
            <a:pPr>
              <a:lnSpc>
                <a:spcPct val="80000"/>
              </a:lnSpc>
              <a:buFontTx/>
              <a:buChar char="•"/>
            </a:pPr>
            <a:r>
              <a:rPr lang="en-GB" sz="1000"/>
              <a:t>Pathways tell us what proteins, and therefore genes are involved in a particular biological process</a:t>
            </a:r>
          </a:p>
          <a:p>
            <a:pPr>
              <a:lnSpc>
                <a:spcPct val="80000"/>
              </a:lnSpc>
              <a:buFontTx/>
              <a:buChar char="•"/>
            </a:pPr>
            <a:r>
              <a:rPr lang="en-GB" sz="1000"/>
              <a:t>If we know what pathways are involved in the phenotype we can find out what genes are involved</a:t>
            </a:r>
          </a:p>
          <a:p>
            <a:pPr>
              <a:lnSpc>
                <a:spcPct val="80000"/>
              </a:lnSpc>
              <a:buFontTx/>
              <a:buChar char="•"/>
            </a:pPr>
            <a:r>
              <a:rPr lang="en-GB" sz="1000"/>
              <a:t>Using pathways in this manner is basically a noise and dimensionality reduction procedure</a:t>
            </a:r>
          </a:p>
          <a:p>
            <a:pPr>
              <a:lnSpc>
                <a:spcPct val="80000"/>
              </a:lnSpc>
              <a:buFontTx/>
              <a:buChar char="•"/>
            </a:pPr>
            <a:endParaRPr lang="en-GB" sz="1000"/>
          </a:p>
          <a:p>
            <a:pPr>
              <a:lnSpc>
                <a:spcPct val="80000"/>
              </a:lnSpc>
              <a:buFontTx/>
              <a:buChar char="•"/>
            </a:pPr>
            <a:r>
              <a:rPr lang="en-GB" sz="1000"/>
              <a:t>By determining which genes, and subsequently their pathways, are over or under expressed in our microarray study allows us to see what processes may be influencing our phenotype</a:t>
            </a:r>
          </a:p>
          <a:p>
            <a:pPr>
              <a:lnSpc>
                <a:spcPct val="80000"/>
              </a:lnSpc>
              <a:buFontTx/>
              <a:buChar char="•"/>
            </a:pPr>
            <a:r>
              <a:rPr lang="en-GB" sz="1000"/>
              <a:t>However some of these may be due to noise in the data</a:t>
            </a:r>
          </a:p>
          <a:p>
            <a:pPr>
              <a:lnSpc>
                <a:spcPct val="80000"/>
              </a:lnSpc>
              <a:buFontTx/>
              <a:buChar char="•"/>
            </a:pPr>
            <a:r>
              <a:rPr lang="en-GB" sz="1000"/>
              <a:t>We can then begin to look at the pathways from the genes in the QTL region</a:t>
            </a:r>
          </a:p>
          <a:p>
            <a:pPr>
              <a:lnSpc>
                <a:spcPct val="80000"/>
              </a:lnSpc>
              <a:buFontTx/>
              <a:buChar char="•"/>
            </a:pPr>
            <a:r>
              <a:rPr lang="en-GB" sz="1000"/>
              <a:t>Cross correlating these two pathway lists shows us which genes in the QTL region and which pathways are directly influencing the phenotype</a:t>
            </a:r>
          </a:p>
          <a:p>
            <a:pPr>
              <a:lnSpc>
                <a:spcPct val="80000"/>
              </a:lnSpc>
              <a:buFontTx/>
              <a:buChar char="•"/>
            </a:pPr>
            <a:endParaRPr lang="en-GB"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FBB8C-3E72-934D-9892-AF237F36DF62}" type="slidenum">
              <a:rPr lang="en-GB"/>
              <a:pPr/>
              <a:t>22</a:t>
            </a:fld>
            <a:endParaRPr lang="en-GB"/>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r>
              <a:rPr lang="en-GB" b="1" u="sng"/>
              <a:t>Hypothesis</a:t>
            </a:r>
          </a:p>
          <a:p>
            <a:r>
              <a:rPr lang="en-GB"/>
              <a:t> </a:t>
            </a:r>
          </a:p>
          <a:p>
            <a:r>
              <a:rPr lang="en-GB"/>
              <a:t>So based on this information we have proposed a hypothesis that</a:t>
            </a:r>
          </a:p>
          <a:p>
            <a:pPr>
              <a:buFontTx/>
              <a:buChar char="•"/>
            </a:pPr>
            <a:r>
              <a:rPr lang="en-GB"/>
              <a:t>The pathway-driven approach will enable us to investigate from an information rich perspective</a:t>
            </a:r>
          </a:p>
          <a:p>
            <a:pPr>
              <a:buFontTx/>
              <a:buChar char="•"/>
            </a:pPr>
            <a:r>
              <a:rPr lang="en-GB"/>
              <a:t> Implementing the pathway-driven through workflows, we can investigate genotype-phenotype correlations systematically </a:t>
            </a:r>
          </a:p>
          <a:p>
            <a:pPr>
              <a:buFontTx/>
              <a:buChar char="•"/>
            </a:pPr>
            <a:r>
              <a:rPr lang="en-GB"/>
              <a:t>Using workflows we can find where and why mistakes occur , </a:t>
            </a:r>
            <a:r>
              <a:rPr lang="en-GB" i="1"/>
              <a:t>e.g.</a:t>
            </a:r>
            <a:r>
              <a:rPr lang="en-GB"/>
              <a:t> biased introduced from field experts</a:t>
            </a:r>
          </a:p>
          <a:p>
            <a:pPr>
              <a:buFontTx/>
              <a:buChar char="•"/>
            </a:pPr>
            <a:r>
              <a:rPr lang="en-GB"/>
              <a:t>Workflows can handle a far greater volume of data, and process it in a much quicker time, only limited by computational speed</a:t>
            </a:r>
          </a:p>
          <a:p>
            <a:pPr>
              <a:buFontTx/>
              <a:buChar char="•"/>
            </a:pPr>
            <a:r>
              <a:rPr lang="en-GB"/>
              <a:t>Most importantly they should be capable of finding new biological results based on their systematic nature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616CC-2327-C24A-ABC9-B4D827D05680}" type="slidenum">
              <a:rPr lang="en-GB"/>
              <a:pPr/>
              <a:t>23</a:t>
            </a:fld>
            <a:endParaRPr lang="en-GB"/>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p:txBody>
          <a:bodyPr/>
          <a:lstStyle/>
          <a:p>
            <a:r>
              <a:rPr lang="en-GB" b="1" u="sng"/>
              <a:t>Workflow approach</a:t>
            </a:r>
          </a:p>
          <a:p>
            <a:endParaRPr lang="en-GB" b="1" u="sng"/>
          </a:p>
          <a:p>
            <a:pPr>
              <a:buFontTx/>
              <a:buChar char="•"/>
            </a:pPr>
            <a:r>
              <a:rPr lang="en-GB"/>
              <a:t>In order to implement this centralised pathway approach we developed 2 prototype workflows to gather pathways from both QTL and microarray data separately</a:t>
            </a:r>
          </a:p>
          <a:p>
            <a:pPr>
              <a:buFontTx/>
              <a:buChar char="•"/>
            </a:pPr>
            <a:r>
              <a:rPr lang="en-GB"/>
              <a:t>The workflows obtained genes from a database, and annotated the genes with other identifiers</a:t>
            </a:r>
          </a:p>
          <a:p>
            <a:pPr>
              <a:buFontTx/>
              <a:buChar char="•"/>
            </a:pPr>
            <a:r>
              <a:rPr lang="en-GB"/>
              <a:t>This enabled us to find the biological pathways for each gene</a:t>
            </a:r>
          </a:p>
          <a:p>
            <a:pPr>
              <a:buFontTx/>
              <a:buChar char="•"/>
            </a:pPr>
            <a:r>
              <a:rPr lang="en-GB"/>
              <a:t>We then took the pathways that we knew contained genes from our microarray study (that were actually known to be doing something with the phenotype) and those genes that were mapped to the regions of chromosome</a:t>
            </a:r>
          </a:p>
          <a:p>
            <a:pPr>
              <a:buFontTx/>
              <a:buChar char="•"/>
            </a:pPr>
            <a:r>
              <a:rPr lang="en-GB"/>
              <a:t>By comparing these two sets of pathways we could identify which genes and pathways were specifically involved in the phenotype</a:t>
            </a:r>
          </a:p>
          <a:p>
            <a:pPr>
              <a:buFontTx/>
              <a:buChar char="•"/>
            </a:pPr>
            <a:r>
              <a:rPr lang="en-GB"/>
              <a:t>Each pathway was then looked up in the published literature (done by hand) to see if they any further information could be found related to our phenotype </a:t>
            </a:r>
          </a:p>
          <a:p>
            <a:pPr>
              <a:buFontTx/>
              <a:buChar char="•"/>
            </a:pPr>
            <a:r>
              <a:rPr lang="en-GB"/>
              <a:t>The hypothesis generation is then an ongoing task to find in the literature any evidence of involvement of the pathways and test those hypotheses in the lab</a:t>
            </a:r>
          </a:p>
          <a:p>
            <a:endParaRPr lang="en-GB" b="1" u="sng"/>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51449-8B52-D94D-9ED5-ADC183D4AA2F}" type="slidenum">
              <a:rPr lang="en-GB"/>
              <a:pPr/>
              <a:t>24</a:t>
            </a:fld>
            <a:endParaRPr lang="en-GB"/>
          </a:p>
        </p:txBody>
      </p:sp>
      <p:sp>
        <p:nvSpPr>
          <p:cNvPr id="37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883" name="Rectangle 3"/>
          <p:cNvSpPr>
            <a:spLocks noGrp="1" noChangeArrowheads="1"/>
          </p:cNvSpPr>
          <p:nvPr>
            <p:ph type="body" idx="1"/>
          </p:nvPr>
        </p:nvSpPr>
        <p:spPr/>
        <p:txBody>
          <a:bodyPr/>
          <a:lstStyle/>
          <a:p>
            <a:r>
              <a:rPr lang="en-GB" b="1" u="sng"/>
              <a:t>Pathway driven approach</a:t>
            </a:r>
          </a:p>
          <a:p>
            <a:endParaRPr lang="en-GB" b="1" u="sng"/>
          </a:p>
          <a:p>
            <a:pPr>
              <a:buFontTx/>
              <a:buChar char="•"/>
            </a:pPr>
            <a:r>
              <a:rPr lang="en-GB"/>
              <a:t>Slide shows the prioritisation of phenotype candidates</a:t>
            </a:r>
          </a:p>
          <a:p>
            <a:pPr>
              <a:buFontTx/>
              <a:buChar char="•"/>
            </a:pPr>
            <a:r>
              <a:rPr lang="en-GB"/>
              <a:t>All pathways are differentially expressed in the microarray data</a:t>
            </a:r>
          </a:p>
          <a:p>
            <a:pPr>
              <a:buFontTx/>
              <a:buChar char="•"/>
            </a:pPr>
            <a:r>
              <a:rPr lang="en-GB"/>
              <a:t>Pathways which contain genes from the QTL region are assigned a high priority (pathways A and B) </a:t>
            </a:r>
          </a:p>
          <a:p>
            <a:pPr>
              <a:buFontTx/>
              <a:buChar char="•"/>
            </a:pPr>
            <a:r>
              <a:rPr lang="en-GB"/>
              <a:t>Those with no link to the QTL region (pathway C) are given a low priority</a:t>
            </a:r>
          </a:p>
          <a:p>
            <a:pPr>
              <a:buFontTx/>
              <a:buChar char="•"/>
            </a:pPr>
            <a:r>
              <a:rPr lang="en-GB"/>
              <a:t>Higher priority pathways are then ranked according to their involvement in the phenotypes expression, based on literature evidence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3A2FD-7D45-934E-AE96-F82A3296863F}" type="slidenum">
              <a:rPr lang="en-GB"/>
              <a:pPr/>
              <a:t>25</a:t>
            </a:fld>
            <a:endParaRPr lang="en-GB"/>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r>
              <a:rPr lang="en-GB" b="1" u="sng"/>
              <a:t>The QTL to Pathway workflow</a:t>
            </a:r>
          </a:p>
          <a:p>
            <a:endParaRPr lang="en-GB"/>
          </a:p>
          <a:p>
            <a:pPr>
              <a:buFontTx/>
              <a:buChar char="•"/>
            </a:pPr>
            <a:r>
              <a:rPr lang="en-GB"/>
              <a:t>This is what one of the actual workflows looks like. </a:t>
            </a:r>
          </a:p>
          <a:p>
            <a:pPr>
              <a:buFontTx/>
              <a:buChar char="•"/>
            </a:pPr>
            <a:r>
              <a:rPr lang="en-GB"/>
              <a:t>Not a very nice looking protocol. </a:t>
            </a:r>
          </a:p>
          <a:p>
            <a:pPr>
              <a:buFontTx/>
              <a:buChar char="•"/>
            </a:pPr>
            <a:r>
              <a:rPr lang="en-GB"/>
              <a:t>It is not easy to follow for biologists, but, a biologist would not interact with the workflow. </a:t>
            </a:r>
          </a:p>
          <a:p>
            <a:pPr>
              <a:buFontTx/>
              <a:buChar char="•"/>
            </a:pPr>
            <a:r>
              <a:rPr lang="en-GB"/>
              <a:t>Biologist would interact through a simplified interface, or, give it to a bioinformatician to run.</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B73DA-441A-5140-921B-C66B98B03E69}" type="slidenum">
              <a:rPr lang="en-GB"/>
              <a:pPr/>
              <a:t>26</a:t>
            </a:fld>
            <a:endParaRPr lang="en-GB"/>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r>
              <a:rPr lang="en-GB" b="1" u="sng"/>
              <a:t>Results</a:t>
            </a:r>
          </a:p>
          <a:p>
            <a:endParaRPr lang="en-GB"/>
          </a:p>
          <a:p>
            <a:r>
              <a:rPr lang="en-GB"/>
              <a:t>Preliminary results from this use case identified a key candidate gene Daxx</a:t>
            </a:r>
          </a:p>
          <a:p>
            <a:pPr lvl="1">
              <a:buFontTx/>
              <a:buChar char="•"/>
            </a:pPr>
            <a:r>
              <a:rPr lang="en-GB"/>
              <a:t>Daxx gene was not found using manual investigation methods, even though it took several months for them to do a </a:t>
            </a:r>
            <a:r>
              <a:rPr lang="ja-JP" altLang="en-GB">
                <a:latin typeface="Arial"/>
              </a:rPr>
              <a:t>“</a:t>
            </a:r>
            <a:r>
              <a:rPr lang="en-GB"/>
              <a:t>thorough</a:t>
            </a:r>
            <a:r>
              <a:rPr lang="ja-JP" altLang="en-GB">
                <a:latin typeface="Arial"/>
              </a:rPr>
              <a:t>”</a:t>
            </a:r>
            <a:r>
              <a:rPr lang="en-GB"/>
              <a:t> analysis</a:t>
            </a:r>
          </a:p>
          <a:p>
            <a:pPr lvl="1">
              <a:buFontTx/>
              <a:buChar char="•"/>
            </a:pPr>
            <a:r>
              <a:rPr lang="en-GB"/>
              <a:t>The gene was identified from analysis of biological pathway information and investigating it through the scientific literature</a:t>
            </a:r>
          </a:p>
          <a:p>
            <a:pPr lvl="1">
              <a:buFontTx/>
              <a:buChar char="•"/>
            </a:pPr>
            <a:r>
              <a:rPr lang="en-GB"/>
              <a:t>A paper by Yan et al, suggested Daxx as a potential candidate gene, based on SNP information</a:t>
            </a:r>
          </a:p>
          <a:p>
            <a:pPr lvl="1">
              <a:buFontTx/>
              <a:buChar char="•"/>
            </a:pPr>
            <a:r>
              <a:rPr lang="en-GB"/>
              <a:t>Sequencing of the Daxx gene in Wet Lab showed mutations that is thought to change the structure of the protein</a:t>
            </a:r>
          </a:p>
          <a:p>
            <a:pPr lvl="1">
              <a:buFontTx/>
              <a:buChar char="•"/>
            </a:pPr>
            <a:r>
              <a:rPr lang="en-GB"/>
              <a:t>Mutation was published in scientific literature, noting its effect on the binding of Daxx protein to p53 protein – p53 plays direct role in cell death and apoptosis, one of the Trypanosomiasis phenotypes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Organising</a:t>
            </a:r>
            <a:r>
              <a:rPr lang="en-US" dirty="0" smtClean="0"/>
              <a:t> into</a:t>
            </a:r>
            <a:r>
              <a:rPr lang="en-US" baseline="0" dirty="0" smtClean="0"/>
              <a:t> a workflow is part of a design process, can make the concepts more transparent – the workflow is both a practical engine for actually carrying out the analysis  - at the same time it is a theoretical description of the analysis.</a:t>
            </a:r>
          </a:p>
          <a:p>
            <a:endParaRPr lang="en-US" baseline="0" dirty="0" smtClean="0"/>
          </a:p>
          <a:p>
            <a:r>
              <a:rPr lang="en-US" baseline="0" dirty="0" err="1" smtClean="0"/>
              <a:t>Visualise</a:t>
            </a:r>
            <a:r>
              <a:rPr lang="en-US" baseline="0" dirty="0" smtClean="0"/>
              <a:t>: Humans are visual creatures – Biologists especially so – biological concepts are best described with diagrams. Methods are well described by workflows.</a:t>
            </a:r>
            <a:endParaRPr lang="en-US" dirty="0"/>
          </a:p>
        </p:txBody>
      </p:sp>
      <p:sp>
        <p:nvSpPr>
          <p:cNvPr id="4" name="Slide Number Placeholder 3"/>
          <p:cNvSpPr>
            <a:spLocks noGrp="1"/>
          </p:cNvSpPr>
          <p:nvPr>
            <p:ph type="sldNum" sz="quarter" idx="10"/>
          </p:nvPr>
        </p:nvSpPr>
        <p:spPr/>
        <p:txBody>
          <a:bodyPr/>
          <a:lstStyle/>
          <a:p>
            <a:fld id="{0FFD6E7B-4252-A14E-818C-C3A48BD3691B}" type="slidenum">
              <a:rPr lang="en-US" smtClean="0"/>
              <a:t>4</a:t>
            </a:fld>
            <a:endParaRPr lang="en-US" dirty="0"/>
          </a:p>
        </p:txBody>
      </p:sp>
    </p:spTree>
    <p:extLst>
      <p:ext uri="{BB962C8B-B14F-4D97-AF65-F5344CB8AC3E}">
        <p14:creationId xmlns:p14="http://schemas.microsoft.com/office/powerpoint/2010/main" val="4267770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Diagnostics is increasingly using nex gen seq methods – these are replacing sequencing of specific exons. The key difference is that the methods now usually look at a pre-decided set of genes, and check for presence of a set of </a:t>
            </a:r>
            <a:r>
              <a:rPr lang="ja-JP" altLang="en-US">
                <a:latin typeface="Calibri" charset="0"/>
              </a:rPr>
              <a:t>“</a:t>
            </a:r>
            <a:r>
              <a:rPr lang="en-US">
                <a:latin typeface="Calibri" charset="0"/>
              </a:rPr>
              <a:t>well known</a:t>
            </a:r>
            <a:r>
              <a:rPr lang="ja-JP" altLang="en-US">
                <a:latin typeface="Calibri" charset="0"/>
              </a:rPr>
              <a:t>”</a:t>
            </a:r>
            <a:r>
              <a:rPr lang="en-US">
                <a:latin typeface="Calibri" charset="0"/>
              </a:rPr>
              <a:t> variants. The new method results in many K of SNPs which must all be triaged. Example of where next gen gives benefit: Hereditary blindness &gt;100 potential genes to look at. Less costly to NextGen than seq individual genes.</a:t>
            </a:r>
          </a:p>
          <a:p>
            <a:pPr>
              <a:spcBef>
                <a:spcPct val="0"/>
              </a:spcBef>
            </a:pPr>
            <a:endParaRPr lang="en-GB">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D5B106D-EEBF-DB48-9E7F-AE00012D02A8}" type="slidenum">
              <a:rPr lang="en-GB"/>
              <a:pPr/>
              <a:t>31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Carole</a:t>
            </a:r>
            <a:r>
              <a:rPr lang="ja-JP" altLang="en-US">
                <a:latin typeface="Calibri" charset="0"/>
              </a:rPr>
              <a:t>’</a:t>
            </a:r>
            <a:r>
              <a:rPr lang="en-US">
                <a:latin typeface="Calibri" charset="0"/>
              </a:rPr>
              <a:t>s concept of </a:t>
            </a:r>
            <a:r>
              <a:rPr lang="ja-JP" altLang="en-US">
                <a:latin typeface="Calibri" charset="0"/>
              </a:rPr>
              <a:t>“</a:t>
            </a:r>
            <a:r>
              <a:rPr lang="en-US">
                <a:latin typeface="Calibri" charset="0"/>
              </a:rPr>
              <a:t>Workflows for </a:t>
            </a:r>
            <a:r>
              <a:rPr lang="en-US" i="1">
                <a:latin typeface="Calibri" charset="0"/>
              </a:rPr>
              <a:t>Ensemble</a:t>
            </a:r>
            <a:r>
              <a:rPr lang="en-US">
                <a:latin typeface="Calibri" charset="0"/>
              </a:rPr>
              <a:t> work</a:t>
            </a:r>
            <a:r>
              <a:rPr lang="ja-JP" altLang="en-US">
                <a:latin typeface="Calibri" charset="0"/>
              </a:rPr>
              <a:t>”</a:t>
            </a:r>
            <a:endParaRPr lang="en-GB">
              <a:latin typeface="Calibri" charset="0"/>
            </a:endParaRPr>
          </a:p>
          <a:p>
            <a:pPr>
              <a:spcBef>
                <a:spcPct val="0"/>
              </a:spcBef>
            </a:pPr>
            <a:endParaRPr lang="en-GB">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83F9904-D5D7-AE4F-9EB2-4C2A81472902}" type="slidenum">
              <a:rPr lang="en-GB"/>
              <a:pPr/>
              <a:t>32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fld id="{57EFF4BE-BBA0-1C40-9CCF-153A50365D09}" type="slidenum">
              <a:rPr lang="en-GB" sz="1200"/>
              <a:pPr algn="r"/>
              <a:t>34</a:t>
            </a:fld>
            <a:endParaRPr lang="en-GB"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457200">
              <a:spcBef>
                <a:spcPct val="0"/>
              </a:spcBef>
            </a:pPr>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r>
              <a:rPr lang="en-US">
                <a:latin typeface="Calibri" charset="0"/>
              </a:rPr>
              <a:t>This slide is really to say: </a:t>
            </a:r>
            <a:r>
              <a:rPr lang="ja-JP" altLang="en-US">
                <a:latin typeface="Calibri" charset="0"/>
              </a:rPr>
              <a:t>“</a:t>
            </a:r>
            <a:r>
              <a:rPr lang="en-US">
                <a:latin typeface="Calibri" charset="0"/>
              </a:rPr>
              <a:t>Its complicated!</a:t>
            </a:r>
            <a:r>
              <a:rPr lang="ja-JP" altLang="en-US">
                <a:latin typeface="Calibri" charset="0"/>
              </a:rPr>
              <a:t>”</a:t>
            </a:r>
            <a:r>
              <a:rPr lang="en-US">
                <a:latin typeface="Calibri" charset="0"/>
              </a:rPr>
              <a:t> i.e. to provide motivation that a workflow would be a good thing for a) organizing the pipelines b) keeping track of provenance.</a:t>
            </a:r>
          </a:p>
          <a:p>
            <a:pPr>
              <a:lnSpc>
                <a:spcPct val="80000"/>
              </a:lnSpc>
              <a:spcBef>
                <a:spcPct val="0"/>
              </a:spcBef>
            </a:pPr>
            <a:endParaRPr lang="en-GB">
              <a:latin typeface="Calibri" charset="0"/>
            </a:endParaRPr>
          </a:p>
          <a:p>
            <a:pPr>
              <a:lnSpc>
                <a:spcPct val="80000"/>
              </a:lnSpc>
              <a:spcBef>
                <a:spcPct val="0"/>
              </a:spcBef>
            </a:pPr>
            <a:r>
              <a:rPr lang="en-US">
                <a:latin typeface="Calibri" charset="0"/>
              </a:rPr>
              <a:t>This slide should really be simplified with a diagram – I</a:t>
            </a:r>
            <a:r>
              <a:rPr lang="ja-JP" altLang="en-US">
                <a:latin typeface="Calibri" charset="0"/>
              </a:rPr>
              <a:t>’</a:t>
            </a:r>
            <a:r>
              <a:rPr lang="en-US">
                <a:latin typeface="Calibri" charset="0"/>
              </a:rPr>
              <a:t>ll try to make something better next week.</a:t>
            </a:r>
          </a:p>
          <a:p>
            <a:pPr>
              <a:lnSpc>
                <a:spcPct val="80000"/>
              </a:lnSpc>
              <a:spcBef>
                <a:spcPct val="0"/>
              </a:spcBef>
            </a:pPr>
            <a:endParaRPr lang="en-US">
              <a:latin typeface="Calibri" charset="0"/>
            </a:endParaRPr>
          </a:p>
          <a:p>
            <a:pPr>
              <a:lnSpc>
                <a:spcPct val="80000"/>
              </a:lnSpc>
              <a:spcBef>
                <a:spcPct val="0"/>
              </a:spcBef>
            </a:pPr>
            <a:r>
              <a:rPr lang="en-US">
                <a:latin typeface="Calibri" charset="0"/>
              </a:rPr>
              <a:t>Mike</a:t>
            </a:r>
            <a:r>
              <a:rPr lang="ja-JP" altLang="en-US">
                <a:latin typeface="Calibri" charset="0"/>
              </a:rPr>
              <a:t>’</a:t>
            </a:r>
            <a:r>
              <a:rPr lang="en-US">
                <a:latin typeface="Calibri" charset="0"/>
              </a:rPr>
              <a:t>s notes on important considerations w.r.t. the various kinds of evidence:</a:t>
            </a:r>
            <a:endParaRPr lang="en-GB">
              <a:latin typeface="Calibri" charset="0"/>
            </a:endParaRPr>
          </a:p>
          <a:p>
            <a:pPr>
              <a:lnSpc>
                <a:spcPct val="80000"/>
              </a:lnSpc>
              <a:spcBef>
                <a:spcPct val="0"/>
              </a:spcBef>
            </a:pPr>
            <a:r>
              <a:rPr lang="en-GB">
                <a:latin typeface="Calibri" charset="0"/>
              </a:rPr>
              <a:t>Published evidence (can be wrong)</a:t>
            </a:r>
          </a:p>
          <a:p>
            <a:pPr>
              <a:lnSpc>
                <a:spcPct val="80000"/>
              </a:lnSpc>
              <a:spcBef>
                <a:spcPct val="0"/>
              </a:spcBef>
            </a:pPr>
            <a:r>
              <a:rPr lang="en-GB">
                <a:latin typeface="Calibri" charset="0"/>
              </a:rPr>
              <a:t>Has variant been classified in LSDB? (can be misclassified)</a:t>
            </a:r>
          </a:p>
          <a:p>
            <a:pPr>
              <a:lnSpc>
                <a:spcPct val="80000"/>
              </a:lnSpc>
              <a:spcBef>
                <a:spcPct val="0"/>
              </a:spcBef>
            </a:pPr>
            <a:r>
              <a:rPr lang="en-GB">
                <a:latin typeface="Calibri" charset="0"/>
              </a:rPr>
              <a:t>Presence in dbSNP/1000 genomes</a:t>
            </a:r>
          </a:p>
          <a:p>
            <a:pPr>
              <a:lnSpc>
                <a:spcPct val="80000"/>
              </a:lnSpc>
              <a:spcBef>
                <a:spcPct val="0"/>
              </a:spcBef>
            </a:pPr>
            <a:r>
              <a:rPr lang="en-GB">
                <a:latin typeface="Calibri" charset="0"/>
              </a:rPr>
              <a:t>Testing matched controls (for 95% chance of observing a variant with an allele frequency of 1 in 100 at least once you need to screen 298 chromosomes).</a:t>
            </a:r>
          </a:p>
          <a:p>
            <a:pPr>
              <a:lnSpc>
                <a:spcPct val="80000"/>
              </a:lnSpc>
              <a:spcBef>
                <a:spcPct val="0"/>
              </a:spcBef>
            </a:pPr>
            <a:r>
              <a:rPr lang="en-GB">
                <a:latin typeface="Calibri" charset="0"/>
              </a:rPr>
              <a:t>Co-occurrence (in trans) with known  deleterious mutations (for BRCA1).</a:t>
            </a:r>
          </a:p>
          <a:p>
            <a:pPr>
              <a:lnSpc>
                <a:spcPct val="80000"/>
              </a:lnSpc>
              <a:spcBef>
                <a:spcPct val="0"/>
              </a:spcBef>
            </a:pPr>
            <a:r>
              <a:rPr lang="en-GB">
                <a:latin typeface="Calibri" charset="0"/>
              </a:rPr>
              <a:t>Co-segregation with the disease in the family</a:t>
            </a:r>
          </a:p>
          <a:p>
            <a:pPr>
              <a:lnSpc>
                <a:spcPct val="80000"/>
              </a:lnSpc>
              <a:spcBef>
                <a:spcPct val="0"/>
              </a:spcBef>
            </a:pPr>
            <a:r>
              <a:rPr lang="en-GB">
                <a:latin typeface="Calibri" charset="0"/>
              </a:rPr>
              <a:t>Functional assays</a:t>
            </a:r>
          </a:p>
          <a:p>
            <a:pPr>
              <a:lnSpc>
                <a:spcPct val="80000"/>
              </a:lnSpc>
              <a:spcBef>
                <a:spcPct val="0"/>
              </a:spcBef>
            </a:pPr>
            <a:r>
              <a:rPr lang="en-GB">
                <a:latin typeface="Calibri" charset="0"/>
              </a:rPr>
              <a:t>mRNA splicing</a:t>
            </a:r>
          </a:p>
          <a:p>
            <a:pPr>
              <a:lnSpc>
                <a:spcPct val="80000"/>
              </a:lnSpc>
              <a:spcBef>
                <a:spcPct val="0"/>
              </a:spcBef>
            </a:pPr>
            <a:r>
              <a:rPr lang="en-GB">
                <a:latin typeface="Calibri" charset="0"/>
              </a:rPr>
              <a:t>Bioinformatics – missense tools and splice site predictions.</a:t>
            </a:r>
          </a:p>
          <a:p>
            <a:pPr>
              <a:lnSpc>
                <a:spcPct val="80000"/>
              </a:lnSpc>
              <a:spcBef>
                <a:spcPct val="0"/>
              </a:spcBef>
            </a:pPr>
            <a:r>
              <a:rPr lang="en-GB">
                <a:latin typeface="Calibri" charset="0"/>
              </a:rPr>
              <a:t>Bayesian approaches to combining evidence being developed. May be gene specific.</a:t>
            </a:r>
          </a:p>
          <a:p>
            <a:pPr>
              <a:spcBef>
                <a:spcPct val="0"/>
              </a:spcBef>
            </a:pPr>
            <a:endParaRPr lang="en-GB">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033C8B1-AAD3-D84A-9C56-CEC299C62082}" type="slidenum">
              <a:rPr lang="en-GB"/>
              <a:pPr/>
              <a:t>35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9B1BE19-E49B-8747-A366-9D4F71E201E4}" type="slidenum">
              <a:rPr lang="en-GB"/>
              <a:pPr/>
              <a:t>37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GB">
                <a:latin typeface="Calibri" charset="0"/>
              </a:rPr>
              <a:t>OpenAM (</a:t>
            </a:r>
            <a:r>
              <a:rPr lang="en-GB">
                <a:latin typeface="Calibri" charset="0"/>
                <a:hlinkClick r:id="rId3"/>
              </a:rPr>
              <a:t>http://www.forgerock.com/openam.html</a:t>
            </a:r>
            <a:r>
              <a:rPr lang="en-GB">
                <a:latin typeface="Calibri" charset="0"/>
              </a:rPr>
              <a:t>) </a:t>
            </a:r>
          </a:p>
          <a:p>
            <a:pPr>
              <a:spcBef>
                <a:spcPct val="0"/>
              </a:spcBef>
              <a:buFontTx/>
              <a:buChar char="•"/>
            </a:pPr>
            <a:r>
              <a:rPr lang="en-GB">
                <a:latin typeface="Calibri" charset="0"/>
              </a:rPr>
              <a:t>Not sure the “AM” actually stands for anything specific now.</a:t>
            </a:r>
          </a:p>
          <a:p>
            <a:pPr>
              <a:spcBef>
                <a:spcPct val="0"/>
              </a:spcBef>
              <a:buFontTx/>
              <a:buChar char="•"/>
            </a:pPr>
            <a:r>
              <a:rPr lang="en-GB">
                <a:latin typeface="Calibri" charset="0"/>
              </a:rPr>
              <a:t>It used to be called OpenSSO when Sun first created it (SSO means Single Sign-On)</a:t>
            </a:r>
          </a:p>
          <a:p>
            <a:pPr>
              <a:spcBef>
                <a:spcPct val="0"/>
              </a:spcBef>
              <a:buFontTx/>
              <a:buChar char="•"/>
            </a:pPr>
            <a:r>
              <a:rPr lang="en-GB">
                <a:latin typeface="Calibri" charset="0"/>
              </a:rPr>
              <a:t>Used for centralized authentication, authorization, entitlements and federation services</a:t>
            </a:r>
          </a:p>
          <a:p>
            <a:pPr>
              <a:spcBef>
                <a:spcPct val="0"/>
              </a:spcBef>
              <a:buFontTx/>
              <a:buChar char="•"/>
            </a:pPr>
            <a:r>
              <a:rPr lang="en-GB">
                <a:latin typeface="Calibri" charset="0"/>
              </a:rPr>
              <a:t>Which basically means user sign-on for what we are using it for.</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3C1F25D-99E1-7243-ACA0-ACED85075BD4}" type="slidenum">
              <a:rPr lang="en-GB"/>
              <a:pPr/>
              <a:t>40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AWS == Amazon Web Services (ie the Amazon Cloud)</a:t>
            </a:r>
          </a:p>
          <a:p>
            <a:pPr>
              <a:spcBef>
                <a:spcPct val="0"/>
              </a:spcBef>
            </a:pPr>
            <a:r>
              <a:rPr lang="en-GB">
                <a:latin typeface="Calibri" charset="0"/>
              </a:rPr>
              <a:t>S3 is Amazon’s Simple Storage Service</a:t>
            </a:r>
          </a:p>
          <a:p>
            <a:pPr>
              <a:spcBef>
                <a:spcPct val="0"/>
              </a:spcBef>
            </a:pPr>
            <a:r>
              <a:rPr lang="en-GB">
                <a:latin typeface="Calibri" charset="0"/>
              </a:rPr>
              <a:t>Taverna 3 should come end 2012</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B34BBD4-541A-AF42-A1FB-34DEBB91735E}" type="slidenum">
              <a:rPr lang="en-GB"/>
              <a:pPr/>
              <a:t>47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388F6-6CFD-AE4C-8F58-C1A31C732957}" type="slidenum">
              <a:rPr lang="en-GB"/>
              <a:pPr/>
              <a:t>7</a:t>
            </a:fld>
            <a:endParaRPr lang="en-GB"/>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1DC5A-A141-2449-9D0A-504D31AF8ED6}" type="slidenum">
              <a:rPr lang="en-GB"/>
              <a:pPr/>
              <a:t>8</a:t>
            </a:fld>
            <a:endParaRPr lang="en-GB"/>
          </a:p>
        </p:txBody>
      </p:sp>
      <p:sp>
        <p:nvSpPr>
          <p:cNvPr id="381954" name="Rectangle 2"/>
          <p:cNvSpPr>
            <a:spLocks noGrp="1" noRot="1" noChangeAspect="1" noChangeArrowheads="1" noTextEdit="1"/>
          </p:cNvSpPr>
          <p:nvPr>
            <p:ph type="sldImg"/>
          </p:nvPr>
        </p:nvSpPr>
        <p:spPr>
          <a:xfrm>
            <a:off x="2428875" y="695325"/>
            <a:ext cx="0" cy="0"/>
          </a:xfrm>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a:xfrm>
            <a:off x="685800" y="4343400"/>
            <a:ext cx="5484813" cy="4113213"/>
          </a:xfrm>
        </p:spPr>
        <p:txBody>
          <a:bodyPr/>
          <a:lstStyle/>
          <a:p>
            <a:pPr defTabSz="449263"/>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FFF83-AA1D-7443-84AC-0DAE820F8E33}" type="slidenum">
              <a:rPr lang="en-GB"/>
              <a:pPr/>
              <a:t>9</a:t>
            </a:fld>
            <a:endParaRPr lang="en-GB"/>
          </a:p>
        </p:txBody>
      </p:sp>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r>
              <a:rPr lang="en-GB" b="1" u="sng"/>
              <a:t>Genotype definition</a:t>
            </a:r>
          </a:p>
          <a:p>
            <a:pPr>
              <a:buFontTx/>
              <a:buChar char="•"/>
            </a:pPr>
            <a:endParaRPr lang="en-GB"/>
          </a:p>
          <a:p>
            <a:pPr>
              <a:buFontTx/>
              <a:buChar char="•"/>
            </a:pPr>
            <a:r>
              <a:rPr lang="en-GB"/>
              <a:t>Genotype – the genes or genetic identity of an individual, which most importantly does not show any outward characteristics</a:t>
            </a:r>
          </a:p>
          <a:p>
            <a:pPr>
              <a:buFontTx/>
              <a:buChar char="•"/>
            </a:pPr>
            <a:r>
              <a:rPr lang="en-GB"/>
              <a:t>Examples include DNA sequence, genes encoded in the DNA, and even mutations in those genes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28A35-A811-894C-B359-7224212376F7}" type="slidenum">
              <a:rPr lang="en-GB"/>
              <a:pPr/>
              <a:t>10</a:t>
            </a:fld>
            <a:endParaRPr lang="en-GB"/>
          </a:p>
        </p:txBody>
      </p:sp>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DC5A6-AB83-1F49-8AD2-353EFCA58EA3}" type="slidenum">
              <a:rPr lang="en-GB"/>
              <a:pPr/>
              <a:t>13</a:t>
            </a:fld>
            <a:endParaRPr lang="en-GB"/>
          </a:p>
        </p:txBody>
      </p:sp>
      <p:sp>
        <p:nvSpPr>
          <p:cNvPr id="32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4EF2C-D0EE-6E44-BA92-AEE481266E8B}" type="slidenum">
              <a:rPr lang="en-GB"/>
              <a:pPr/>
              <a:t>15</a:t>
            </a:fld>
            <a:endParaRPr lang="en-GB"/>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CD68C-B73B-1C4A-A9B7-DF08892FB46B}" type="slidenum">
              <a:rPr lang="en-GB"/>
              <a:pPr/>
              <a:t>16</a:t>
            </a:fld>
            <a:endParaRPr lang="en-GB"/>
          </a:p>
        </p:txBody>
      </p:sp>
      <p:sp>
        <p:nvSpPr>
          <p:cNvPr id="28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p:txBody>
          <a:bodyPr/>
          <a:lstStyle/>
          <a:p>
            <a:r>
              <a:rPr lang="en-GB"/>
              <a:t>QTL for linage studies and identifying genes for complex traits</a:t>
            </a:r>
          </a:p>
          <a:p>
            <a:r>
              <a:rPr lang="en-GB"/>
              <a:t>Microarrays for looking at gene expression studies</a:t>
            </a:r>
          </a:p>
          <a:p>
            <a:r>
              <a:rPr lang="en-GB"/>
              <a:t>Finding out what genes are expressed during a phenotypes expression</a:t>
            </a:r>
          </a:p>
          <a:p>
            <a:r>
              <a:rPr lang="en-GB"/>
              <a:t>Good for finding the functional significance of a phenotypes expression, pathway level studies</a:t>
            </a:r>
          </a:p>
          <a:p>
            <a:r>
              <a:rPr lang="en-GB"/>
              <a:t>This is what I will be focussing 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158303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253918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299613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92163" y="733425"/>
            <a:ext cx="7781925"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27088" y="6165850"/>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r>
              <a:rPr lang="en-US"/>
              <a:t> </a:t>
            </a:r>
            <a:fld id="{63EC730E-D4B8-5B47-8020-FD48C7D1E621}" type="slidenum">
              <a:rPr lang="en-US"/>
              <a:pPr/>
              <a:t>‹#›</a:t>
            </a:fld>
            <a:endParaRPr lang="en-US"/>
          </a:p>
        </p:txBody>
      </p:sp>
    </p:spTree>
    <p:extLst>
      <p:ext uri="{BB962C8B-B14F-4D97-AF65-F5344CB8AC3E}">
        <p14:creationId xmlns:p14="http://schemas.microsoft.com/office/powerpoint/2010/main" val="366529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92163" y="733425"/>
            <a:ext cx="7775575" cy="7921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98513" y="1581150"/>
            <a:ext cx="3811587" cy="4583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581150"/>
            <a:ext cx="38115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48113"/>
            <a:ext cx="3811588"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27088" y="6165850"/>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r>
              <a:rPr lang="en-US"/>
              <a:t> </a:t>
            </a:r>
            <a:fld id="{8AD8EB9F-F9DC-D340-93A2-EE138C7DF0FC}" type="slidenum">
              <a:rPr lang="en-US"/>
              <a:pPr/>
              <a:t>‹#›</a:t>
            </a:fld>
            <a:endParaRPr lang="en-US"/>
          </a:p>
        </p:txBody>
      </p:sp>
    </p:spTree>
    <p:extLst>
      <p:ext uri="{BB962C8B-B14F-4D97-AF65-F5344CB8AC3E}">
        <p14:creationId xmlns:p14="http://schemas.microsoft.com/office/powerpoint/2010/main" val="218012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362111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175646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32160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343998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197257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288612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228414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5F026-1E6F-FC44-83CE-1E813366B76C}" type="datetimeFigureOut">
              <a:rPr lang="en-US" smtClean="0"/>
              <a:t>04/09/2012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FFB554-7400-1447-AD7F-983F98426498}" type="slidenum">
              <a:rPr lang="en-US" smtClean="0"/>
              <a:t>‹#›</a:t>
            </a:fld>
            <a:endParaRPr lang="en-US" dirty="0"/>
          </a:p>
        </p:txBody>
      </p:sp>
    </p:spTree>
    <p:extLst>
      <p:ext uri="{BB962C8B-B14F-4D97-AF65-F5344CB8AC3E}">
        <p14:creationId xmlns:p14="http://schemas.microsoft.com/office/powerpoint/2010/main" val="3190382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5F026-1E6F-FC44-83CE-1E813366B76C}" type="datetimeFigureOut">
              <a:rPr lang="en-US" smtClean="0"/>
              <a:t>04/09/2012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FB554-7400-1447-AD7F-983F98426498}" type="slidenum">
              <a:rPr lang="en-US" smtClean="0"/>
              <a:t>‹#›</a:t>
            </a:fld>
            <a:endParaRPr lang="en-US" dirty="0"/>
          </a:p>
        </p:txBody>
      </p:sp>
    </p:spTree>
    <p:extLst>
      <p:ext uri="{BB962C8B-B14F-4D97-AF65-F5344CB8AC3E}">
        <p14:creationId xmlns:p14="http://schemas.microsoft.com/office/powerpoint/2010/main" val="428486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uk/imgres?imgurl=http://www.gothicvaults.com/ecard/cartoon_mouse_quiet.gif&amp;imgrefurl=http://www.gothicvaults.com/ecard/Miscellaneous.cfm&amp;h=216&amp;w=150&amp;sz=46&amp;tbnid=N0_Sq89CY_BKVM:&amp;tbnh=101&amp;tbnw=70&amp;hl=en&amp;start=5&amp;prev=/images?q=mouse+cartoon&amp;svnum=10&amp;hl=en&amp;lr=" TargetMode="External"/><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oleObject" Target="../embeddings/oleObject2.bin"/><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oleObject" Target="../embeddings/oleObject3.bin"/><Relationship Id="rId8" Type="http://schemas.openxmlformats.org/officeDocument/2006/relationships/image" Target="../media/image10.png"/><Relationship Id="rId9"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oleObject" Target="../embeddings/oleObject1.bin"/><Relationship Id="rId7" Type="http://schemas.openxmlformats.org/officeDocument/2006/relationships/image" Target="../media/image10.png"/><Relationship Id="rId8"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Taverna</a:t>
            </a:r>
            <a:r>
              <a:rPr lang="en-US" dirty="0" smtClean="0"/>
              <a:t> Workbench – </a:t>
            </a:r>
            <a:r>
              <a:rPr lang="en-US" dirty="0"/>
              <a:t>C</a:t>
            </a:r>
            <a:r>
              <a:rPr lang="en-US" dirty="0" smtClean="0"/>
              <a:t>ase studies</a:t>
            </a:r>
            <a:endParaRPr lang="en-US" dirty="0"/>
          </a:p>
        </p:txBody>
      </p:sp>
      <p:sp>
        <p:nvSpPr>
          <p:cNvPr id="3" name="Subtitle 2"/>
          <p:cNvSpPr>
            <a:spLocks noGrp="1"/>
          </p:cNvSpPr>
          <p:nvPr>
            <p:ph type="subTitle" idx="1"/>
          </p:nvPr>
        </p:nvSpPr>
        <p:spPr/>
        <p:txBody>
          <a:bodyPr/>
          <a:lstStyle/>
          <a:p>
            <a:r>
              <a:rPr lang="en-US" dirty="0" smtClean="0"/>
              <a:t>Helen Hulme </a:t>
            </a:r>
            <a:endParaRPr lang="en-US" dirty="0"/>
          </a:p>
        </p:txBody>
      </p:sp>
    </p:spTree>
    <p:extLst>
      <p:ext uri="{BB962C8B-B14F-4D97-AF65-F5344CB8AC3E}">
        <p14:creationId xmlns:p14="http://schemas.microsoft.com/office/powerpoint/2010/main" val="383890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827088" y="260350"/>
            <a:ext cx="7775575" cy="792163"/>
          </a:xfrm>
        </p:spPr>
        <p:txBody>
          <a:bodyPr/>
          <a:lstStyle/>
          <a:p>
            <a:r>
              <a:rPr lang="en-GB"/>
              <a:t>Data analysis</a:t>
            </a:r>
          </a:p>
        </p:txBody>
      </p:sp>
      <p:sp>
        <p:nvSpPr>
          <p:cNvPr id="334851" name="Rectangle 3"/>
          <p:cNvSpPr>
            <a:spLocks noGrp="1" noChangeArrowheads="1"/>
          </p:cNvSpPr>
          <p:nvPr>
            <p:ph type="body" idx="1"/>
          </p:nvPr>
        </p:nvSpPr>
        <p:spPr/>
        <p:txBody>
          <a:bodyPr/>
          <a:lstStyle/>
          <a:p>
            <a:pPr>
              <a:lnSpc>
                <a:spcPct val="80000"/>
              </a:lnSpc>
            </a:pPr>
            <a:r>
              <a:rPr lang="en-GB" sz="2800"/>
              <a:t>Identify pathways that have responding genes</a:t>
            </a:r>
          </a:p>
          <a:p>
            <a:pPr>
              <a:lnSpc>
                <a:spcPct val="80000"/>
              </a:lnSpc>
            </a:pPr>
            <a:endParaRPr lang="en-GB" sz="2800"/>
          </a:p>
          <a:p>
            <a:pPr>
              <a:lnSpc>
                <a:spcPct val="80000"/>
              </a:lnSpc>
            </a:pPr>
            <a:r>
              <a:rPr lang="en-GB" sz="2800"/>
              <a:t>Identify pathways from Quantitative Trait genes (QTg)</a:t>
            </a:r>
          </a:p>
          <a:p>
            <a:pPr>
              <a:lnSpc>
                <a:spcPct val="80000"/>
              </a:lnSpc>
            </a:pPr>
            <a:endParaRPr lang="en-GB" sz="2800"/>
          </a:p>
          <a:p>
            <a:pPr>
              <a:lnSpc>
                <a:spcPct val="80000"/>
              </a:lnSpc>
            </a:pPr>
            <a:r>
              <a:rPr lang="en-GB" sz="2800"/>
              <a:t>Track genes through pathways that are suspected of being relevant</a:t>
            </a:r>
          </a:p>
          <a:p>
            <a:pPr>
              <a:lnSpc>
                <a:spcPct val="80000"/>
              </a:lnSpc>
            </a:pPr>
            <a:endParaRPr lang="en-GB" sz="2800"/>
          </a:p>
          <a:p>
            <a:pPr>
              <a:lnSpc>
                <a:spcPct val="80000"/>
              </a:lnSpc>
            </a:pPr>
            <a:r>
              <a:rPr lang="en-GB" sz="2800"/>
              <a:t>Identify clusters of responding genes that have common transcription factor binding sites.</a:t>
            </a:r>
          </a:p>
          <a:p>
            <a:pPr>
              <a:lnSpc>
                <a:spcPct val="80000"/>
              </a:lnSpc>
            </a:pPr>
            <a:endParaRPr lang="en-GB" sz="2800"/>
          </a:p>
          <a:p>
            <a:pPr>
              <a:lnSpc>
                <a:spcPct val="80000"/>
              </a:lnSpc>
            </a:pPr>
            <a:endParaRPr lang="en-GB" sz="2800"/>
          </a:p>
        </p:txBody>
      </p:sp>
    </p:spTree>
    <p:extLst>
      <p:ext uri="{BB962C8B-B14F-4D97-AF65-F5344CB8AC3E}">
        <p14:creationId xmlns:p14="http://schemas.microsoft.com/office/powerpoint/2010/main" val="3250760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2284413"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7618" name="Rectangle 2"/>
          <p:cNvSpPr>
            <a:spLocks noGrp="1" noChangeArrowheads="1"/>
          </p:cNvSpPr>
          <p:nvPr>
            <p:ph type="title"/>
          </p:nvPr>
        </p:nvSpPr>
        <p:spPr>
          <a:xfrm>
            <a:off x="1368425" y="476250"/>
            <a:ext cx="7775575" cy="792163"/>
          </a:xfrm>
        </p:spPr>
        <p:txBody>
          <a:bodyPr/>
          <a:lstStyle/>
          <a:p>
            <a:r>
              <a:rPr lang="en-GB" dirty="0"/>
              <a:t>Quantitative Trait Loci (QTL)</a:t>
            </a:r>
          </a:p>
        </p:txBody>
      </p:sp>
      <p:pic>
        <p:nvPicPr>
          <p:cNvPr id="367620" name="Picture 4" descr="marker_po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628775"/>
            <a:ext cx="6418262" cy="1487488"/>
          </a:xfrm>
          <a:prstGeom prst="rect">
            <a:avLst/>
          </a:prstGeom>
          <a:noFill/>
          <a:extLst>
            <a:ext uri="{909E8E84-426E-40dd-AFC4-6F175D3DCCD1}">
              <a14:hiddenFill xmlns:a14="http://schemas.microsoft.com/office/drawing/2010/main">
                <a:solidFill>
                  <a:srgbClr val="FFFFFF"/>
                </a:solidFill>
              </a14:hiddenFill>
            </a:ext>
          </a:extLst>
        </p:spPr>
      </p:pic>
      <p:sp>
        <p:nvSpPr>
          <p:cNvPr id="367625" name="Text Box 9"/>
          <p:cNvSpPr txBox="1">
            <a:spLocks noChangeArrowheads="1"/>
          </p:cNvSpPr>
          <p:nvPr/>
        </p:nvSpPr>
        <p:spPr bwMode="auto">
          <a:xfrm>
            <a:off x="3059113" y="2276475"/>
            <a:ext cx="3744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367627" name="Rectangle 11"/>
          <p:cNvSpPr>
            <a:spLocks noGrp="1" noChangeArrowheads="1"/>
          </p:cNvSpPr>
          <p:nvPr>
            <p:ph type="body" idx="1"/>
          </p:nvPr>
        </p:nvSpPr>
        <p:spPr>
          <a:xfrm>
            <a:off x="2195513" y="3573463"/>
            <a:ext cx="5903912" cy="3071812"/>
          </a:xfrm>
          <a:noFill/>
          <a:ln/>
        </p:spPr>
        <p:txBody>
          <a:bodyPr/>
          <a:lstStyle/>
          <a:p>
            <a:pPr>
              <a:lnSpc>
                <a:spcPct val="80000"/>
              </a:lnSpc>
            </a:pPr>
            <a:r>
              <a:rPr lang="en-GB" sz="2000" dirty="0" smtClean="0"/>
              <a:t>Classical genetics / markers</a:t>
            </a:r>
            <a:endParaRPr lang="en-GB" sz="2000" dirty="0"/>
          </a:p>
          <a:p>
            <a:pPr>
              <a:lnSpc>
                <a:spcPct val="80000"/>
              </a:lnSpc>
            </a:pPr>
            <a:r>
              <a:rPr lang="en-GB" sz="2000" dirty="0" smtClean="0"/>
              <a:t>F2 populations</a:t>
            </a:r>
            <a:endParaRPr lang="en-GB" sz="2000" dirty="0"/>
          </a:p>
          <a:p>
            <a:pPr>
              <a:lnSpc>
                <a:spcPct val="80000"/>
              </a:lnSpc>
            </a:pPr>
            <a:r>
              <a:rPr lang="en-GB" sz="2000" dirty="0" smtClean="0"/>
              <a:t>LOD scores</a:t>
            </a:r>
            <a:endParaRPr lang="en-GB" sz="2000" dirty="0"/>
          </a:p>
          <a:p>
            <a:pPr>
              <a:lnSpc>
                <a:spcPct val="80000"/>
              </a:lnSpc>
            </a:pPr>
            <a:r>
              <a:rPr lang="en-GB" sz="2000" dirty="0"/>
              <a:t>QTLs can span </a:t>
            </a:r>
          </a:p>
          <a:p>
            <a:pPr lvl="1">
              <a:lnSpc>
                <a:spcPct val="80000"/>
              </a:lnSpc>
            </a:pPr>
            <a:r>
              <a:rPr lang="en-GB" sz="1800" dirty="0"/>
              <a:t>small regions containing few genes</a:t>
            </a:r>
          </a:p>
          <a:p>
            <a:pPr lvl="1">
              <a:lnSpc>
                <a:spcPct val="80000"/>
              </a:lnSpc>
            </a:pPr>
            <a:r>
              <a:rPr lang="en-GB" sz="1800" dirty="0"/>
              <a:t>encompass almost entire chromosomes containing 100</a:t>
            </a:r>
            <a:r>
              <a:rPr lang="ja-JP" altLang="en-GB" sz="1800" dirty="0">
                <a:latin typeface="Arial"/>
              </a:rPr>
              <a:t>’</a:t>
            </a:r>
            <a:r>
              <a:rPr lang="en-GB" sz="1800" dirty="0"/>
              <a:t>s of genes</a:t>
            </a:r>
          </a:p>
        </p:txBody>
      </p:sp>
      <p:sp>
        <p:nvSpPr>
          <p:cNvPr id="367628" name="Line 12"/>
          <p:cNvSpPr>
            <a:spLocks noChangeShapeType="1"/>
          </p:cNvSpPr>
          <p:nvPr/>
        </p:nvSpPr>
        <p:spPr bwMode="auto">
          <a:xfrm>
            <a:off x="755650" y="3357563"/>
            <a:ext cx="1223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7629" name="Line 13"/>
          <p:cNvSpPr>
            <a:spLocks noChangeShapeType="1"/>
          </p:cNvSpPr>
          <p:nvPr/>
        </p:nvSpPr>
        <p:spPr bwMode="auto">
          <a:xfrm>
            <a:off x="827088" y="537368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7630" name="Line 14"/>
          <p:cNvSpPr>
            <a:spLocks noChangeShapeType="1"/>
          </p:cNvSpPr>
          <p:nvPr/>
        </p:nvSpPr>
        <p:spPr bwMode="auto">
          <a:xfrm>
            <a:off x="1835150" y="3357563"/>
            <a:ext cx="0"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7631" name="Line 15"/>
          <p:cNvSpPr>
            <a:spLocks noChangeShapeType="1"/>
          </p:cNvSpPr>
          <p:nvPr/>
        </p:nvSpPr>
        <p:spPr bwMode="auto">
          <a:xfrm flipH="1" flipV="1">
            <a:off x="1835150" y="3357563"/>
            <a:ext cx="0"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7632" name="Text Box 16"/>
          <p:cNvSpPr txBox="1">
            <a:spLocks noChangeArrowheads="1"/>
          </p:cNvSpPr>
          <p:nvPr/>
        </p:nvSpPr>
        <p:spPr bwMode="auto">
          <a:xfrm>
            <a:off x="468313" y="4005263"/>
            <a:ext cx="649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QTL</a:t>
            </a:r>
          </a:p>
        </p:txBody>
      </p:sp>
      <p:sp>
        <p:nvSpPr>
          <p:cNvPr id="367633" name="Line 17"/>
          <p:cNvSpPr>
            <a:spLocks noChangeShapeType="1"/>
          </p:cNvSpPr>
          <p:nvPr/>
        </p:nvSpPr>
        <p:spPr bwMode="auto">
          <a:xfrm flipH="1" flipV="1">
            <a:off x="4427538" y="31416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7634" name="Line 18"/>
          <p:cNvSpPr>
            <a:spLocks noChangeShapeType="1"/>
          </p:cNvSpPr>
          <p:nvPr/>
        </p:nvSpPr>
        <p:spPr bwMode="auto">
          <a:xfrm flipV="1">
            <a:off x="6011863" y="30686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14565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071" name="Rectangle 239"/>
          <p:cNvSpPr>
            <a:spLocks noGrp="1" noChangeArrowheads="1"/>
          </p:cNvSpPr>
          <p:nvPr>
            <p:ph type="title"/>
          </p:nvPr>
        </p:nvSpPr>
        <p:spPr>
          <a:xfrm>
            <a:off x="1835150" y="188913"/>
            <a:ext cx="6875463" cy="792162"/>
          </a:xfrm>
          <a:noFill/>
          <a:ln/>
        </p:spPr>
        <p:txBody>
          <a:bodyPr>
            <a:normAutofit fontScale="90000"/>
          </a:bodyPr>
          <a:lstStyle/>
          <a:p>
            <a:r>
              <a:rPr lang="en-GB" sz="4000"/>
              <a:t>Quantitative Trait Loci </a:t>
            </a:r>
            <a:br>
              <a:rPr lang="en-GB" sz="4000"/>
            </a:br>
            <a:r>
              <a:rPr lang="en-GB" sz="4000"/>
              <a:t>- QTL</a:t>
            </a:r>
          </a:p>
        </p:txBody>
      </p:sp>
      <p:pic>
        <p:nvPicPr>
          <p:cNvPr id="377075" name="Picture 243" descr="mouse_pheno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73238"/>
            <a:ext cx="4789488"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7431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3">
            <a:extLst>
              <a:ext uri="{28A0092B-C50C-407E-A947-70E740481C1C}">
                <a14:useLocalDpi xmlns:a14="http://schemas.microsoft.com/office/drawing/2010/main" val="0"/>
              </a:ext>
            </a:extLst>
          </a:blip>
          <a:srcRect l="14844" t="41766" r="33594" b="19975"/>
          <a:stretch>
            <a:fillRect/>
          </a:stretch>
        </p:blipFill>
        <p:spPr bwMode="auto">
          <a:xfrm>
            <a:off x="971550" y="2060575"/>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8707" name="Rectangle 3"/>
          <p:cNvSpPr>
            <a:spLocks noGrp="1" noChangeArrowheads="1"/>
          </p:cNvSpPr>
          <p:nvPr>
            <p:ph type="title"/>
          </p:nvPr>
        </p:nvSpPr>
        <p:spPr>
          <a:xfrm>
            <a:off x="611188" y="620713"/>
            <a:ext cx="8532812" cy="1152525"/>
          </a:xfrm>
        </p:spPr>
        <p:txBody>
          <a:bodyPr>
            <a:normAutofit fontScale="90000"/>
          </a:bodyPr>
          <a:lstStyle/>
          <a:p>
            <a:r>
              <a:rPr lang="en-US" sz="4000" i="1"/>
              <a:t>Trypanosoma</a:t>
            </a:r>
            <a:r>
              <a:rPr lang="en-US" sz="4000"/>
              <a:t> infection response (Tir) QTL</a:t>
            </a:r>
          </a:p>
        </p:txBody>
      </p:sp>
      <p:sp>
        <p:nvSpPr>
          <p:cNvPr id="328708" name="Text Box 4"/>
          <p:cNvSpPr txBox="1">
            <a:spLocks noChangeArrowheads="1"/>
          </p:cNvSpPr>
          <p:nvPr/>
        </p:nvSpPr>
        <p:spPr bwMode="auto">
          <a:xfrm>
            <a:off x="593725" y="6259513"/>
            <a:ext cx="3725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sz="1400">
                <a:latin typeface="Times New Roman" charset="0"/>
              </a:rPr>
              <a:t>Iraqi et al Mammalian Genome 2000 11:645-648 </a:t>
            </a:r>
          </a:p>
          <a:p>
            <a:pPr algn="l"/>
            <a:r>
              <a:rPr lang="en-GB" sz="1400">
                <a:latin typeface="Times New Roman" charset="0"/>
              </a:rPr>
              <a:t>Kemp et al. Nature Genetics 1997 16:194-196</a:t>
            </a:r>
          </a:p>
        </p:txBody>
      </p:sp>
      <p:sp>
        <p:nvSpPr>
          <p:cNvPr id="328709" name="Line 5"/>
          <p:cNvSpPr>
            <a:spLocks noChangeShapeType="1"/>
          </p:cNvSpPr>
          <p:nvPr/>
        </p:nvSpPr>
        <p:spPr bwMode="auto">
          <a:xfrm>
            <a:off x="4102100" y="4940300"/>
            <a:ext cx="368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710" name="Line 6"/>
          <p:cNvSpPr>
            <a:spLocks noChangeShapeType="1"/>
          </p:cNvSpPr>
          <p:nvPr/>
        </p:nvSpPr>
        <p:spPr bwMode="auto">
          <a:xfrm>
            <a:off x="1473200" y="2857500"/>
            <a:ext cx="368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711" name="Line 7"/>
          <p:cNvSpPr>
            <a:spLocks noChangeShapeType="1"/>
          </p:cNvSpPr>
          <p:nvPr/>
        </p:nvSpPr>
        <p:spPr bwMode="auto">
          <a:xfrm>
            <a:off x="1473200" y="2959100"/>
            <a:ext cx="368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712" name="Line 8"/>
          <p:cNvSpPr>
            <a:spLocks noChangeShapeType="1"/>
          </p:cNvSpPr>
          <p:nvPr/>
        </p:nvSpPr>
        <p:spPr bwMode="auto">
          <a:xfrm>
            <a:off x="1460500" y="3251200"/>
            <a:ext cx="368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713" name="Line 9"/>
          <p:cNvSpPr>
            <a:spLocks noChangeShapeType="1"/>
          </p:cNvSpPr>
          <p:nvPr/>
        </p:nvSpPr>
        <p:spPr bwMode="auto">
          <a:xfrm>
            <a:off x="3632200" y="3009900"/>
            <a:ext cx="368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714" name="Rectangle 10"/>
          <p:cNvSpPr>
            <a:spLocks noChangeArrowheads="1"/>
          </p:cNvSpPr>
          <p:nvPr/>
        </p:nvSpPr>
        <p:spPr bwMode="auto">
          <a:xfrm>
            <a:off x="4859338" y="2060575"/>
            <a:ext cx="403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chemeClr val="tx2"/>
                </a:solidFill>
              </a:rPr>
              <a:t>C57/BL6 x AJ and C57/BL6 x BALB/C</a:t>
            </a:r>
            <a:endParaRPr lang="en-GB">
              <a:solidFill>
                <a:schemeClr val="tx2"/>
              </a:solidFill>
            </a:endParaRPr>
          </a:p>
        </p:txBody>
      </p:sp>
    </p:spTree>
    <p:extLst>
      <p:ext uri="{BB962C8B-B14F-4D97-AF65-F5344CB8AC3E}">
        <p14:creationId xmlns:p14="http://schemas.microsoft.com/office/powerpoint/2010/main" val="1986964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827088" y="620713"/>
            <a:ext cx="7775575" cy="792162"/>
          </a:xfrm>
        </p:spPr>
        <p:txBody>
          <a:bodyPr/>
          <a:lstStyle/>
          <a:p>
            <a:r>
              <a:rPr lang="en-GB"/>
              <a:t>Gene Expression</a:t>
            </a:r>
          </a:p>
        </p:txBody>
      </p:sp>
      <p:sp>
        <p:nvSpPr>
          <p:cNvPr id="375811" name="Rectangle 3"/>
          <p:cNvSpPr>
            <a:spLocks noGrp="1" noChangeArrowheads="1"/>
          </p:cNvSpPr>
          <p:nvPr>
            <p:ph type="body" idx="1"/>
          </p:nvPr>
        </p:nvSpPr>
        <p:spPr>
          <a:xfrm>
            <a:off x="798513" y="1581150"/>
            <a:ext cx="4278312" cy="4583113"/>
          </a:xfrm>
        </p:spPr>
        <p:txBody>
          <a:bodyPr/>
          <a:lstStyle/>
          <a:p>
            <a:pPr>
              <a:lnSpc>
                <a:spcPct val="80000"/>
              </a:lnSpc>
            </a:pPr>
            <a:r>
              <a:rPr lang="en-GB" sz="1600"/>
              <a:t>Microarrays are glass slides that have spots of genetic code printed on them</a:t>
            </a:r>
          </a:p>
          <a:p>
            <a:pPr>
              <a:lnSpc>
                <a:spcPct val="80000"/>
              </a:lnSpc>
            </a:pPr>
            <a:endParaRPr lang="en-GB" sz="1600"/>
          </a:p>
          <a:p>
            <a:pPr>
              <a:lnSpc>
                <a:spcPct val="80000"/>
              </a:lnSpc>
            </a:pPr>
            <a:r>
              <a:rPr lang="en-GB" sz="1600"/>
              <a:t>Each spot represents a probe</a:t>
            </a:r>
          </a:p>
          <a:p>
            <a:pPr>
              <a:lnSpc>
                <a:spcPct val="80000"/>
              </a:lnSpc>
            </a:pPr>
            <a:endParaRPr lang="en-GB" sz="1600"/>
          </a:p>
          <a:p>
            <a:pPr>
              <a:lnSpc>
                <a:spcPct val="80000"/>
              </a:lnSpc>
            </a:pPr>
            <a:r>
              <a:rPr lang="en-GB" sz="1600"/>
              <a:t>A probe is a short  sequence of RNA (20-25 bases long)</a:t>
            </a:r>
          </a:p>
          <a:p>
            <a:pPr>
              <a:lnSpc>
                <a:spcPct val="80000"/>
              </a:lnSpc>
            </a:pPr>
            <a:endParaRPr lang="en-GB" sz="1600"/>
          </a:p>
          <a:p>
            <a:pPr>
              <a:lnSpc>
                <a:spcPct val="80000"/>
              </a:lnSpc>
            </a:pPr>
            <a:r>
              <a:rPr lang="en-GB" sz="1600"/>
              <a:t>There are numerous probes per gene, called probesets</a:t>
            </a:r>
          </a:p>
          <a:p>
            <a:pPr>
              <a:lnSpc>
                <a:spcPct val="80000"/>
              </a:lnSpc>
            </a:pPr>
            <a:endParaRPr lang="en-GB" sz="1600"/>
          </a:p>
          <a:p>
            <a:pPr>
              <a:lnSpc>
                <a:spcPct val="80000"/>
              </a:lnSpc>
            </a:pPr>
            <a:r>
              <a:rPr lang="en-GB" sz="1600"/>
              <a:t>A probeset shows the expression of a gene in a condition</a:t>
            </a:r>
          </a:p>
          <a:p>
            <a:pPr>
              <a:lnSpc>
                <a:spcPct val="80000"/>
              </a:lnSpc>
            </a:pPr>
            <a:endParaRPr lang="en-GB" sz="1600"/>
          </a:p>
          <a:p>
            <a:pPr>
              <a:lnSpc>
                <a:spcPct val="80000"/>
              </a:lnSpc>
            </a:pPr>
            <a:r>
              <a:rPr lang="en-GB" sz="1600"/>
              <a:t>This can be used to find genes that are up or down regulated</a:t>
            </a:r>
          </a:p>
          <a:p>
            <a:pPr>
              <a:lnSpc>
                <a:spcPct val="80000"/>
              </a:lnSpc>
            </a:pPr>
            <a:endParaRPr lang="en-GB" sz="1600"/>
          </a:p>
          <a:p>
            <a:pPr>
              <a:lnSpc>
                <a:spcPct val="80000"/>
              </a:lnSpc>
            </a:pPr>
            <a:r>
              <a:rPr lang="en-GB" sz="1600"/>
              <a:t>These genes would be candidate genes for drug targeting / gene therapy..etc</a:t>
            </a:r>
          </a:p>
        </p:txBody>
      </p:sp>
      <p:pic>
        <p:nvPicPr>
          <p:cNvPr id="375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133600"/>
            <a:ext cx="26638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1156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900113" y="188913"/>
            <a:ext cx="7775575" cy="792162"/>
          </a:xfrm>
        </p:spPr>
        <p:txBody>
          <a:bodyPr/>
          <a:lstStyle/>
          <a:p>
            <a:r>
              <a:rPr lang="en-GB"/>
              <a:t>The experiment</a:t>
            </a:r>
            <a:endParaRPr lang="en-US"/>
          </a:p>
        </p:txBody>
      </p:sp>
      <p:pic>
        <p:nvPicPr>
          <p:cNvPr id="330755" name="Picture 3" descr="cartoon_mouse_quiet">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95400" y="3429000"/>
            <a:ext cx="592138" cy="874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30756" name="Picture 4" descr="cartoon_mouse_quiet">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295400" y="2133600"/>
            <a:ext cx="592138" cy="874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30757" name="Picture 5" descr="cartoon_mouse_quiet">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295400" y="4687888"/>
            <a:ext cx="592138" cy="8747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30758" name="Text Box 6"/>
          <p:cNvSpPr txBox="1">
            <a:spLocks noChangeArrowheads="1"/>
          </p:cNvSpPr>
          <p:nvPr/>
        </p:nvSpPr>
        <p:spPr bwMode="auto">
          <a:xfrm>
            <a:off x="520700" y="2463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b="1"/>
              <a:t>AJ</a:t>
            </a:r>
            <a:endParaRPr lang="en-US" b="1"/>
          </a:p>
        </p:txBody>
      </p:sp>
      <p:sp>
        <p:nvSpPr>
          <p:cNvPr id="330759" name="Text Box 7"/>
          <p:cNvSpPr txBox="1">
            <a:spLocks noChangeArrowheads="1"/>
          </p:cNvSpPr>
          <p:nvPr/>
        </p:nvSpPr>
        <p:spPr bwMode="auto">
          <a:xfrm>
            <a:off x="152400" y="3733800"/>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b="1"/>
              <a:t>Balb/c</a:t>
            </a:r>
            <a:endParaRPr lang="en-US" b="1"/>
          </a:p>
        </p:txBody>
      </p:sp>
      <p:sp>
        <p:nvSpPr>
          <p:cNvPr id="330760" name="Text Box 8"/>
          <p:cNvSpPr txBox="1">
            <a:spLocks noChangeArrowheads="1"/>
          </p:cNvSpPr>
          <p:nvPr/>
        </p:nvSpPr>
        <p:spPr bwMode="auto">
          <a:xfrm>
            <a:off x="368300" y="4894263"/>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b="1"/>
              <a:t>C57</a:t>
            </a:r>
            <a:endParaRPr lang="en-US" b="1"/>
          </a:p>
        </p:txBody>
      </p:sp>
      <p:sp>
        <p:nvSpPr>
          <p:cNvPr id="330761" name="Line 9"/>
          <p:cNvSpPr>
            <a:spLocks noChangeShapeType="1"/>
          </p:cNvSpPr>
          <p:nvPr/>
        </p:nvSpPr>
        <p:spPr bwMode="auto">
          <a:xfrm>
            <a:off x="2190750" y="5949950"/>
            <a:ext cx="51228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0762" name="Text Box 10"/>
          <p:cNvSpPr txBox="1">
            <a:spLocks noChangeArrowheads="1"/>
          </p:cNvSpPr>
          <p:nvPr/>
        </p:nvSpPr>
        <p:spPr bwMode="auto">
          <a:xfrm>
            <a:off x="2084388" y="6132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0</a:t>
            </a:r>
            <a:endParaRPr lang="en-US"/>
          </a:p>
        </p:txBody>
      </p:sp>
      <p:sp>
        <p:nvSpPr>
          <p:cNvPr id="330763" name="Text Box 11"/>
          <p:cNvSpPr txBox="1">
            <a:spLocks noChangeArrowheads="1"/>
          </p:cNvSpPr>
          <p:nvPr/>
        </p:nvSpPr>
        <p:spPr bwMode="auto">
          <a:xfrm>
            <a:off x="2803525" y="6134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3</a:t>
            </a:r>
            <a:endParaRPr lang="en-US"/>
          </a:p>
        </p:txBody>
      </p:sp>
      <p:sp>
        <p:nvSpPr>
          <p:cNvPr id="330764" name="Text Box 12"/>
          <p:cNvSpPr txBox="1">
            <a:spLocks noChangeArrowheads="1"/>
          </p:cNvSpPr>
          <p:nvPr/>
        </p:nvSpPr>
        <p:spPr bwMode="auto">
          <a:xfrm>
            <a:off x="3768725" y="61341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7</a:t>
            </a:r>
            <a:endParaRPr lang="en-US"/>
          </a:p>
        </p:txBody>
      </p:sp>
      <p:sp>
        <p:nvSpPr>
          <p:cNvPr id="330765" name="Text Box 13"/>
          <p:cNvSpPr txBox="1">
            <a:spLocks noChangeArrowheads="1"/>
          </p:cNvSpPr>
          <p:nvPr/>
        </p:nvSpPr>
        <p:spPr bwMode="auto">
          <a:xfrm>
            <a:off x="4240213" y="6132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9</a:t>
            </a:r>
            <a:endParaRPr lang="en-US"/>
          </a:p>
        </p:txBody>
      </p:sp>
      <p:sp>
        <p:nvSpPr>
          <p:cNvPr id="330766" name="Text Box 14"/>
          <p:cNvSpPr txBox="1">
            <a:spLocks noChangeArrowheads="1"/>
          </p:cNvSpPr>
          <p:nvPr/>
        </p:nvSpPr>
        <p:spPr bwMode="auto">
          <a:xfrm>
            <a:off x="5748338" y="613251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17</a:t>
            </a:r>
            <a:endParaRPr lang="en-US"/>
          </a:p>
        </p:txBody>
      </p:sp>
      <p:grpSp>
        <p:nvGrpSpPr>
          <p:cNvPr id="330767" name="Group 15"/>
          <p:cNvGrpSpPr>
            <a:grpSpLocks/>
          </p:cNvGrpSpPr>
          <p:nvPr/>
        </p:nvGrpSpPr>
        <p:grpSpPr bwMode="auto">
          <a:xfrm>
            <a:off x="2176463" y="1989138"/>
            <a:ext cx="565150" cy="1030287"/>
            <a:chOff x="1334" y="1253"/>
            <a:chExt cx="356" cy="649"/>
          </a:xfrm>
        </p:grpSpPr>
        <p:sp>
          <p:nvSpPr>
            <p:cNvPr id="330768" name="Rectangle 16"/>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69" name="Rectangle 17"/>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0" name="Rectangle 18"/>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30771" name="Rectangle 19"/>
          <p:cNvSpPr>
            <a:spLocks noChangeArrowheads="1"/>
          </p:cNvSpPr>
          <p:nvPr/>
        </p:nvSpPr>
        <p:spPr bwMode="auto">
          <a:xfrm>
            <a:off x="7437438" y="2039938"/>
            <a:ext cx="347662" cy="725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2" name="Text Box 20"/>
          <p:cNvSpPr txBox="1">
            <a:spLocks noChangeArrowheads="1"/>
          </p:cNvSpPr>
          <p:nvPr/>
        </p:nvSpPr>
        <p:spPr bwMode="auto">
          <a:xfrm>
            <a:off x="8281988" y="22860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Liver</a:t>
            </a:r>
            <a:endParaRPr lang="en-US"/>
          </a:p>
        </p:txBody>
      </p:sp>
      <p:sp>
        <p:nvSpPr>
          <p:cNvPr id="330773" name="Rectangle 21"/>
          <p:cNvSpPr>
            <a:spLocks noChangeArrowheads="1"/>
          </p:cNvSpPr>
          <p:nvPr/>
        </p:nvSpPr>
        <p:spPr bwMode="auto">
          <a:xfrm>
            <a:off x="7437438" y="3040063"/>
            <a:ext cx="347662" cy="7254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4" name="Text Box 22"/>
          <p:cNvSpPr txBox="1">
            <a:spLocks noChangeArrowheads="1"/>
          </p:cNvSpPr>
          <p:nvPr/>
        </p:nvSpPr>
        <p:spPr bwMode="auto">
          <a:xfrm>
            <a:off x="8066088" y="3222625"/>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Spleen</a:t>
            </a:r>
            <a:endParaRPr lang="en-US"/>
          </a:p>
        </p:txBody>
      </p:sp>
      <p:sp>
        <p:nvSpPr>
          <p:cNvPr id="330775" name="Rectangle 23"/>
          <p:cNvSpPr>
            <a:spLocks noChangeArrowheads="1"/>
          </p:cNvSpPr>
          <p:nvPr/>
        </p:nvSpPr>
        <p:spPr bwMode="auto">
          <a:xfrm>
            <a:off x="7437438" y="3998913"/>
            <a:ext cx="347662" cy="72548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6" name="Text Box 24"/>
          <p:cNvSpPr txBox="1">
            <a:spLocks noChangeArrowheads="1"/>
          </p:cNvSpPr>
          <p:nvPr/>
        </p:nvSpPr>
        <p:spPr bwMode="auto">
          <a:xfrm>
            <a:off x="8078788" y="41148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a:t>Kidney</a:t>
            </a:r>
            <a:endParaRPr lang="en-US"/>
          </a:p>
        </p:txBody>
      </p:sp>
      <p:grpSp>
        <p:nvGrpSpPr>
          <p:cNvPr id="330777" name="Group 25"/>
          <p:cNvGrpSpPr>
            <a:grpSpLocks/>
          </p:cNvGrpSpPr>
          <p:nvPr/>
        </p:nvGrpSpPr>
        <p:grpSpPr bwMode="auto">
          <a:xfrm>
            <a:off x="2176463" y="3417888"/>
            <a:ext cx="565150" cy="1030287"/>
            <a:chOff x="1334" y="1253"/>
            <a:chExt cx="356" cy="649"/>
          </a:xfrm>
        </p:grpSpPr>
        <p:sp>
          <p:nvSpPr>
            <p:cNvPr id="330778" name="Rectangle 26"/>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79" name="Rectangle 27"/>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0" name="Rectangle 28"/>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781" name="Group 29"/>
          <p:cNvGrpSpPr>
            <a:grpSpLocks/>
          </p:cNvGrpSpPr>
          <p:nvPr/>
        </p:nvGrpSpPr>
        <p:grpSpPr bwMode="auto">
          <a:xfrm>
            <a:off x="2176463" y="4789488"/>
            <a:ext cx="565150" cy="1030287"/>
            <a:chOff x="1334" y="1253"/>
            <a:chExt cx="356" cy="649"/>
          </a:xfrm>
        </p:grpSpPr>
        <p:sp>
          <p:nvSpPr>
            <p:cNvPr id="330782" name="Rectangle 30"/>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3" name="Rectangle 31"/>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4" name="Rectangle 32"/>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785" name="Group 33"/>
          <p:cNvGrpSpPr>
            <a:grpSpLocks/>
          </p:cNvGrpSpPr>
          <p:nvPr/>
        </p:nvGrpSpPr>
        <p:grpSpPr bwMode="auto">
          <a:xfrm>
            <a:off x="2765425" y="2011363"/>
            <a:ext cx="565150" cy="1030287"/>
            <a:chOff x="1334" y="1253"/>
            <a:chExt cx="356" cy="649"/>
          </a:xfrm>
        </p:grpSpPr>
        <p:sp>
          <p:nvSpPr>
            <p:cNvPr id="330786" name="Rectangle 34"/>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7" name="Rectangle 35"/>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88" name="Rectangle 36"/>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789" name="Group 37"/>
          <p:cNvGrpSpPr>
            <a:grpSpLocks/>
          </p:cNvGrpSpPr>
          <p:nvPr/>
        </p:nvGrpSpPr>
        <p:grpSpPr bwMode="auto">
          <a:xfrm>
            <a:off x="2765425" y="3440113"/>
            <a:ext cx="565150" cy="1030287"/>
            <a:chOff x="1334" y="1253"/>
            <a:chExt cx="356" cy="649"/>
          </a:xfrm>
        </p:grpSpPr>
        <p:sp>
          <p:nvSpPr>
            <p:cNvPr id="330790" name="Rectangle 38"/>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1" name="Rectangle 39"/>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2" name="Rectangle 40"/>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793" name="Group 41"/>
          <p:cNvGrpSpPr>
            <a:grpSpLocks/>
          </p:cNvGrpSpPr>
          <p:nvPr/>
        </p:nvGrpSpPr>
        <p:grpSpPr bwMode="auto">
          <a:xfrm>
            <a:off x="2765425" y="4811713"/>
            <a:ext cx="565150" cy="1030287"/>
            <a:chOff x="1334" y="1253"/>
            <a:chExt cx="356" cy="649"/>
          </a:xfrm>
        </p:grpSpPr>
        <p:sp>
          <p:nvSpPr>
            <p:cNvPr id="330794" name="Rectangle 42"/>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5" name="Rectangle 43"/>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6" name="Rectangle 44"/>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797" name="Group 45"/>
          <p:cNvGrpSpPr>
            <a:grpSpLocks/>
          </p:cNvGrpSpPr>
          <p:nvPr/>
        </p:nvGrpSpPr>
        <p:grpSpPr bwMode="auto">
          <a:xfrm>
            <a:off x="3584575" y="1989138"/>
            <a:ext cx="565150" cy="1030287"/>
            <a:chOff x="1334" y="1253"/>
            <a:chExt cx="356" cy="649"/>
          </a:xfrm>
        </p:grpSpPr>
        <p:sp>
          <p:nvSpPr>
            <p:cNvPr id="330798" name="Rectangle 46"/>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799" name="Rectangle 47"/>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0" name="Rectangle 48"/>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01" name="Group 49"/>
          <p:cNvGrpSpPr>
            <a:grpSpLocks/>
          </p:cNvGrpSpPr>
          <p:nvPr/>
        </p:nvGrpSpPr>
        <p:grpSpPr bwMode="auto">
          <a:xfrm>
            <a:off x="3584575" y="3417888"/>
            <a:ext cx="565150" cy="1030287"/>
            <a:chOff x="1334" y="1253"/>
            <a:chExt cx="356" cy="649"/>
          </a:xfrm>
        </p:grpSpPr>
        <p:sp>
          <p:nvSpPr>
            <p:cNvPr id="330802" name="Rectangle 50"/>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3" name="Rectangle 51"/>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4" name="Rectangle 52"/>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05" name="Group 53"/>
          <p:cNvGrpSpPr>
            <a:grpSpLocks/>
          </p:cNvGrpSpPr>
          <p:nvPr/>
        </p:nvGrpSpPr>
        <p:grpSpPr bwMode="auto">
          <a:xfrm>
            <a:off x="3584575" y="4789488"/>
            <a:ext cx="565150" cy="1030287"/>
            <a:chOff x="1334" y="1253"/>
            <a:chExt cx="356" cy="649"/>
          </a:xfrm>
        </p:grpSpPr>
        <p:sp>
          <p:nvSpPr>
            <p:cNvPr id="330806" name="Rectangle 54"/>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7" name="Rectangle 55"/>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08" name="Rectangle 56"/>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09" name="Group 57"/>
          <p:cNvGrpSpPr>
            <a:grpSpLocks/>
          </p:cNvGrpSpPr>
          <p:nvPr/>
        </p:nvGrpSpPr>
        <p:grpSpPr bwMode="auto">
          <a:xfrm>
            <a:off x="4303713" y="2054225"/>
            <a:ext cx="565150" cy="1030288"/>
            <a:chOff x="1334" y="1253"/>
            <a:chExt cx="356" cy="649"/>
          </a:xfrm>
        </p:grpSpPr>
        <p:sp>
          <p:nvSpPr>
            <p:cNvPr id="330810" name="Rectangle 58"/>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1" name="Rectangle 59"/>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2" name="Rectangle 60"/>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13" name="Group 61"/>
          <p:cNvGrpSpPr>
            <a:grpSpLocks/>
          </p:cNvGrpSpPr>
          <p:nvPr/>
        </p:nvGrpSpPr>
        <p:grpSpPr bwMode="auto">
          <a:xfrm>
            <a:off x="4303713" y="3482975"/>
            <a:ext cx="565150" cy="1030288"/>
            <a:chOff x="1334" y="1253"/>
            <a:chExt cx="356" cy="649"/>
          </a:xfrm>
        </p:grpSpPr>
        <p:sp>
          <p:nvSpPr>
            <p:cNvPr id="330814" name="Rectangle 62"/>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5" name="Rectangle 63"/>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6" name="Rectangle 64"/>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17" name="Group 65"/>
          <p:cNvGrpSpPr>
            <a:grpSpLocks/>
          </p:cNvGrpSpPr>
          <p:nvPr/>
        </p:nvGrpSpPr>
        <p:grpSpPr bwMode="auto">
          <a:xfrm>
            <a:off x="4303713" y="4854575"/>
            <a:ext cx="565150" cy="1030288"/>
            <a:chOff x="1334" y="1253"/>
            <a:chExt cx="356" cy="649"/>
          </a:xfrm>
        </p:grpSpPr>
        <p:sp>
          <p:nvSpPr>
            <p:cNvPr id="330818" name="Rectangle 66"/>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19" name="Rectangle 67"/>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20" name="Rectangle 68"/>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21" name="Group 69"/>
          <p:cNvGrpSpPr>
            <a:grpSpLocks/>
          </p:cNvGrpSpPr>
          <p:nvPr/>
        </p:nvGrpSpPr>
        <p:grpSpPr bwMode="auto">
          <a:xfrm>
            <a:off x="5645150" y="2046288"/>
            <a:ext cx="565150" cy="1030287"/>
            <a:chOff x="1334" y="1253"/>
            <a:chExt cx="356" cy="649"/>
          </a:xfrm>
        </p:grpSpPr>
        <p:sp>
          <p:nvSpPr>
            <p:cNvPr id="330822" name="Rectangle 70"/>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23" name="Rectangle 71"/>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24" name="Rectangle 72"/>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25" name="Group 73"/>
          <p:cNvGrpSpPr>
            <a:grpSpLocks/>
          </p:cNvGrpSpPr>
          <p:nvPr/>
        </p:nvGrpSpPr>
        <p:grpSpPr bwMode="auto">
          <a:xfrm>
            <a:off x="5645150" y="3475038"/>
            <a:ext cx="565150" cy="1030287"/>
            <a:chOff x="1334" y="1253"/>
            <a:chExt cx="356" cy="649"/>
          </a:xfrm>
        </p:grpSpPr>
        <p:sp>
          <p:nvSpPr>
            <p:cNvPr id="330826" name="Rectangle 74"/>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27" name="Rectangle 75"/>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28" name="Rectangle 76"/>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30829" name="Group 77"/>
          <p:cNvGrpSpPr>
            <a:grpSpLocks/>
          </p:cNvGrpSpPr>
          <p:nvPr/>
        </p:nvGrpSpPr>
        <p:grpSpPr bwMode="auto">
          <a:xfrm>
            <a:off x="5645150" y="4846638"/>
            <a:ext cx="565150" cy="1030287"/>
            <a:chOff x="1334" y="1253"/>
            <a:chExt cx="356" cy="649"/>
          </a:xfrm>
        </p:grpSpPr>
        <p:sp>
          <p:nvSpPr>
            <p:cNvPr id="330830" name="Rectangle 78"/>
            <p:cNvSpPr>
              <a:spLocks noChangeArrowheads="1"/>
            </p:cNvSpPr>
            <p:nvPr/>
          </p:nvSpPr>
          <p:spPr bwMode="auto">
            <a:xfrm>
              <a:off x="1334" y="1253"/>
              <a:ext cx="164" cy="4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31" name="Rectangle 79"/>
            <p:cNvSpPr>
              <a:spLocks noChangeArrowheads="1"/>
            </p:cNvSpPr>
            <p:nvPr/>
          </p:nvSpPr>
          <p:spPr bwMode="auto">
            <a:xfrm>
              <a:off x="1430" y="1349"/>
              <a:ext cx="164" cy="45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832" name="Rectangle 80"/>
            <p:cNvSpPr>
              <a:spLocks noChangeArrowheads="1"/>
            </p:cNvSpPr>
            <p:nvPr/>
          </p:nvSpPr>
          <p:spPr bwMode="auto">
            <a:xfrm>
              <a:off x="1526" y="1445"/>
              <a:ext cx="164" cy="45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30833" name="Text Box 81"/>
          <p:cNvSpPr txBox="1">
            <a:spLocks noChangeArrowheads="1"/>
          </p:cNvSpPr>
          <p:nvPr/>
        </p:nvSpPr>
        <p:spPr bwMode="auto">
          <a:xfrm>
            <a:off x="228600" y="6248400"/>
            <a:ext cx="179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b="1"/>
              <a:t>Tryp challenge</a:t>
            </a:r>
            <a:endParaRPr lang="en-US" b="1"/>
          </a:p>
        </p:txBody>
      </p:sp>
      <p:sp>
        <p:nvSpPr>
          <p:cNvPr id="330834" name="Line 82"/>
          <p:cNvSpPr>
            <a:spLocks noChangeShapeType="1"/>
          </p:cNvSpPr>
          <p:nvPr/>
        </p:nvSpPr>
        <p:spPr bwMode="auto">
          <a:xfrm flipV="1">
            <a:off x="1524000" y="5867400"/>
            <a:ext cx="533400" cy="304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0835" name="Text Box 83"/>
          <p:cNvSpPr txBox="1">
            <a:spLocks noChangeArrowheads="1"/>
          </p:cNvSpPr>
          <p:nvPr/>
        </p:nvSpPr>
        <p:spPr bwMode="auto">
          <a:xfrm>
            <a:off x="4859338" y="1125538"/>
            <a:ext cx="2951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A total of 225 microarrays</a:t>
            </a:r>
          </a:p>
        </p:txBody>
      </p:sp>
    </p:spTree>
    <p:extLst>
      <p:ext uri="{BB962C8B-B14F-4D97-AF65-F5344CB8AC3E}">
        <p14:creationId xmlns:p14="http://schemas.microsoft.com/office/powerpoint/2010/main" val="34801593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27088" y="549275"/>
            <a:ext cx="7775575" cy="792163"/>
          </a:xfrm>
        </p:spPr>
        <p:txBody>
          <a:bodyPr/>
          <a:lstStyle/>
          <a:p>
            <a:r>
              <a:rPr lang="en-GB" dirty="0"/>
              <a:t>QTL + Microarrays</a:t>
            </a:r>
          </a:p>
        </p:txBody>
      </p:sp>
      <p:pic>
        <p:nvPicPr>
          <p:cNvPr id="287747" name="Picture 3" descr="mouse_phenotyp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1916113"/>
            <a:ext cx="3814762" cy="3937000"/>
          </a:xfrm>
        </p:spPr>
      </p:pic>
      <p:pic>
        <p:nvPicPr>
          <p:cNvPr id="28774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35600" y="2133600"/>
            <a:ext cx="2663825" cy="2835275"/>
          </a:xfrm>
          <a:noFill/>
          <a:ln/>
        </p:spPr>
      </p:pic>
      <p:sp>
        <p:nvSpPr>
          <p:cNvPr id="287749" name="Line 5"/>
          <p:cNvSpPr>
            <a:spLocks noChangeShapeType="1"/>
          </p:cNvSpPr>
          <p:nvPr/>
        </p:nvSpPr>
        <p:spPr bwMode="auto">
          <a:xfrm flipH="1">
            <a:off x="2484438" y="1196975"/>
            <a:ext cx="5032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7750" name="Line 6"/>
          <p:cNvSpPr>
            <a:spLocks noChangeShapeType="1"/>
          </p:cNvSpPr>
          <p:nvPr/>
        </p:nvSpPr>
        <p:spPr bwMode="auto">
          <a:xfrm>
            <a:off x="5435600" y="1196975"/>
            <a:ext cx="5048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7751" name="Text Box 7"/>
          <p:cNvSpPr txBox="1">
            <a:spLocks noChangeArrowheads="1"/>
          </p:cNvSpPr>
          <p:nvPr/>
        </p:nvSpPr>
        <p:spPr bwMode="auto">
          <a:xfrm>
            <a:off x="4500563" y="5805488"/>
            <a:ext cx="3887787" cy="3794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cs typeface="Arial" charset="0"/>
              </a:rPr>
              <a:t>This will be the focus of my talk.</a:t>
            </a:r>
          </a:p>
        </p:txBody>
      </p:sp>
    </p:spTree>
    <p:extLst>
      <p:ext uri="{BB962C8B-B14F-4D97-AF65-F5344CB8AC3E}">
        <p14:creationId xmlns:p14="http://schemas.microsoft.com/office/powerpoint/2010/main" val="29869665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755650" y="404813"/>
            <a:ext cx="7775575" cy="792162"/>
          </a:xfrm>
          <a:noFill/>
          <a:ln/>
        </p:spPr>
        <p:txBody>
          <a:bodyPr/>
          <a:lstStyle/>
          <a:p>
            <a:r>
              <a:rPr lang="en-GB"/>
              <a:t>The Central Dogma</a:t>
            </a:r>
            <a:endParaRPr lang="en-US"/>
          </a:p>
        </p:txBody>
      </p:sp>
      <p:pic>
        <p:nvPicPr>
          <p:cNvPr id="365572" name="Picture 4" descr="dna_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05038"/>
            <a:ext cx="9036050" cy="2790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1665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827088" y="692150"/>
            <a:ext cx="7775575" cy="792163"/>
          </a:xfrm>
        </p:spPr>
        <p:txBody>
          <a:bodyPr/>
          <a:lstStyle/>
          <a:p>
            <a:r>
              <a:rPr lang="en-GB"/>
              <a:t>Huge amounts of data</a:t>
            </a:r>
            <a:endParaRPr lang="en-US"/>
          </a:p>
        </p:txBody>
      </p:sp>
      <p:pic>
        <p:nvPicPr>
          <p:cNvPr id="276483" name="Picture 3" descr="mapview-Mus_musculus-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1223963"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484" name="Text Box 4"/>
          <p:cNvSpPr txBox="1">
            <a:spLocks noChangeArrowheads="1"/>
          </p:cNvSpPr>
          <p:nvPr/>
        </p:nvSpPr>
        <p:spPr bwMode="auto">
          <a:xfrm>
            <a:off x="1979613" y="3644900"/>
            <a:ext cx="201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t>200+ Genes</a:t>
            </a:r>
            <a:endParaRPr lang="en-US" sz="2400" b="1"/>
          </a:p>
        </p:txBody>
      </p:sp>
      <p:pic>
        <p:nvPicPr>
          <p:cNvPr id="276485" name="Picture 5" descr="microar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916113"/>
            <a:ext cx="2160587" cy="1947862"/>
          </a:xfrm>
          <a:prstGeom prst="rect">
            <a:avLst/>
          </a:prstGeom>
          <a:noFill/>
          <a:extLst>
            <a:ext uri="{909E8E84-426E-40dd-AFC4-6F175D3DCCD1}">
              <a14:hiddenFill xmlns:a14="http://schemas.microsoft.com/office/drawing/2010/main">
                <a:solidFill>
                  <a:srgbClr val="FFFFFF"/>
                </a:solidFill>
              </a14:hiddenFill>
            </a:ext>
          </a:extLst>
        </p:spPr>
      </p:pic>
      <p:sp>
        <p:nvSpPr>
          <p:cNvPr id="276486" name="Text Box 6"/>
          <p:cNvSpPr txBox="1">
            <a:spLocks noChangeArrowheads="1"/>
          </p:cNvSpPr>
          <p:nvPr/>
        </p:nvSpPr>
        <p:spPr bwMode="auto">
          <a:xfrm>
            <a:off x="1979613" y="2708275"/>
            <a:ext cx="2376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QTL region on chromosome</a:t>
            </a:r>
            <a:endParaRPr lang="en-US" sz="2400"/>
          </a:p>
        </p:txBody>
      </p:sp>
      <p:sp>
        <p:nvSpPr>
          <p:cNvPr id="276487" name="Text Box 7"/>
          <p:cNvSpPr txBox="1">
            <a:spLocks noChangeArrowheads="1"/>
          </p:cNvSpPr>
          <p:nvPr/>
        </p:nvSpPr>
        <p:spPr bwMode="auto">
          <a:xfrm>
            <a:off x="7019925" y="27813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a:t>Microarray</a:t>
            </a:r>
            <a:endParaRPr lang="en-US" sz="2400"/>
          </a:p>
        </p:txBody>
      </p:sp>
      <p:sp>
        <p:nvSpPr>
          <p:cNvPr id="276488" name="Text Box 8"/>
          <p:cNvSpPr txBox="1">
            <a:spLocks noChangeArrowheads="1"/>
          </p:cNvSpPr>
          <p:nvPr/>
        </p:nvSpPr>
        <p:spPr bwMode="auto">
          <a:xfrm>
            <a:off x="6948488" y="3573463"/>
            <a:ext cx="219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t>1000+ Genes</a:t>
            </a:r>
            <a:endParaRPr lang="en-US" sz="2400" b="1"/>
          </a:p>
        </p:txBody>
      </p:sp>
      <p:sp>
        <p:nvSpPr>
          <p:cNvPr id="276489" name="AutoShape 9"/>
          <p:cNvSpPr>
            <a:spLocks noChangeArrowheads="1"/>
          </p:cNvSpPr>
          <p:nvPr/>
        </p:nvSpPr>
        <p:spPr bwMode="auto">
          <a:xfrm rot="4652356">
            <a:off x="3600450" y="4184650"/>
            <a:ext cx="1008063" cy="360363"/>
          </a:xfrm>
          <a:prstGeom prst="rightArrow">
            <a:avLst>
              <a:gd name="adj1" fmla="val 50000"/>
              <a:gd name="adj2" fmla="val 69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490" name="AutoShape 10"/>
          <p:cNvSpPr>
            <a:spLocks noChangeArrowheads="1"/>
          </p:cNvSpPr>
          <p:nvPr/>
        </p:nvSpPr>
        <p:spPr bwMode="auto">
          <a:xfrm rot="7464414">
            <a:off x="4545806" y="4247357"/>
            <a:ext cx="987425" cy="360362"/>
          </a:xfrm>
          <a:prstGeom prst="rightArrow">
            <a:avLst>
              <a:gd name="adj1" fmla="val 50000"/>
              <a:gd name="adj2" fmla="val 6850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76491" name="Picture 11" descr="MCj0078711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941888"/>
            <a:ext cx="6921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76492" name="Text Box 12"/>
          <p:cNvSpPr txBox="1">
            <a:spLocks noChangeArrowheads="1"/>
          </p:cNvSpPr>
          <p:nvPr/>
        </p:nvSpPr>
        <p:spPr bwMode="auto">
          <a:xfrm>
            <a:off x="5003800" y="5157788"/>
            <a:ext cx="3781425"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t>How do I look at ALL the genes systematically?</a:t>
            </a:r>
            <a:endParaRPr lang="en-US" sz="2400" b="1"/>
          </a:p>
        </p:txBody>
      </p:sp>
    </p:spTree>
    <p:extLst>
      <p:ext uri="{BB962C8B-B14F-4D97-AF65-F5344CB8AC3E}">
        <p14:creationId xmlns:p14="http://schemas.microsoft.com/office/powerpoint/2010/main" val="317798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827088" y="620713"/>
            <a:ext cx="7775575" cy="792162"/>
          </a:xfrm>
        </p:spPr>
        <p:txBody>
          <a:bodyPr/>
          <a:lstStyle/>
          <a:p>
            <a:r>
              <a:rPr lang="en-GB"/>
              <a:t>Hypothesis-Driven Analyses</a:t>
            </a:r>
            <a:endParaRPr lang="en-US"/>
          </a:p>
        </p:txBody>
      </p:sp>
      <p:sp>
        <p:nvSpPr>
          <p:cNvPr id="278531" name="Text Box 3"/>
          <p:cNvSpPr txBox="1">
            <a:spLocks noChangeArrowheads="1"/>
          </p:cNvSpPr>
          <p:nvPr/>
        </p:nvSpPr>
        <p:spPr bwMode="auto">
          <a:xfrm>
            <a:off x="3203575" y="1628775"/>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800" b="1"/>
              <a:t>200 QTL genes</a:t>
            </a:r>
            <a:endParaRPr lang="en-US" sz="2800" b="1"/>
          </a:p>
        </p:txBody>
      </p:sp>
      <p:sp>
        <p:nvSpPr>
          <p:cNvPr id="278532" name="Text Box 4"/>
          <p:cNvSpPr txBox="1">
            <a:spLocks noChangeArrowheads="1"/>
          </p:cNvSpPr>
          <p:nvPr/>
        </p:nvSpPr>
        <p:spPr bwMode="auto">
          <a:xfrm>
            <a:off x="468313" y="2420938"/>
            <a:ext cx="2160587" cy="16287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Case: African Sleeping sickness</a:t>
            </a:r>
          </a:p>
          <a:p>
            <a:pPr algn="l">
              <a:spcBef>
                <a:spcPct val="50000"/>
              </a:spcBef>
            </a:pPr>
            <a:r>
              <a:rPr lang="en-GB" sz="1600"/>
              <a:t>- parasitic infection</a:t>
            </a:r>
          </a:p>
          <a:p>
            <a:pPr algn="l">
              <a:spcBef>
                <a:spcPct val="50000"/>
              </a:spcBef>
            </a:pPr>
            <a:r>
              <a:rPr lang="en-GB" sz="1600"/>
              <a:t>- Known immune response</a:t>
            </a:r>
            <a:endParaRPr lang="en-US" sz="1600"/>
          </a:p>
        </p:txBody>
      </p:sp>
      <p:sp>
        <p:nvSpPr>
          <p:cNvPr id="278533" name="AutoShape 5"/>
          <p:cNvSpPr>
            <a:spLocks noChangeArrowheads="1"/>
          </p:cNvSpPr>
          <p:nvPr/>
        </p:nvSpPr>
        <p:spPr bwMode="auto">
          <a:xfrm>
            <a:off x="4211638" y="2276475"/>
            <a:ext cx="360362" cy="647700"/>
          </a:xfrm>
          <a:prstGeom prst="down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534" name="Text Box 6"/>
          <p:cNvSpPr txBox="1">
            <a:spLocks noChangeArrowheads="1"/>
          </p:cNvSpPr>
          <p:nvPr/>
        </p:nvSpPr>
        <p:spPr bwMode="auto">
          <a:xfrm>
            <a:off x="4643438" y="2276475"/>
            <a:ext cx="324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Pick the genes involved in immunological process</a:t>
            </a:r>
            <a:endParaRPr lang="en-US"/>
          </a:p>
        </p:txBody>
      </p:sp>
      <p:sp>
        <p:nvSpPr>
          <p:cNvPr id="278535" name="Text Box 7"/>
          <p:cNvSpPr txBox="1">
            <a:spLocks noChangeArrowheads="1"/>
          </p:cNvSpPr>
          <p:nvPr/>
        </p:nvSpPr>
        <p:spPr bwMode="auto">
          <a:xfrm>
            <a:off x="3348038" y="3068638"/>
            <a:ext cx="2736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800" b="1"/>
              <a:t>40 QTL genes</a:t>
            </a:r>
            <a:endParaRPr lang="en-US" sz="2800" b="1"/>
          </a:p>
        </p:txBody>
      </p:sp>
      <p:sp>
        <p:nvSpPr>
          <p:cNvPr id="278536" name="AutoShape 8"/>
          <p:cNvSpPr>
            <a:spLocks noChangeArrowheads="1"/>
          </p:cNvSpPr>
          <p:nvPr/>
        </p:nvSpPr>
        <p:spPr bwMode="auto">
          <a:xfrm>
            <a:off x="4211638" y="3644900"/>
            <a:ext cx="360362" cy="647700"/>
          </a:xfrm>
          <a:prstGeom prst="down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537" name="Text Box 9"/>
          <p:cNvSpPr txBox="1">
            <a:spLocks noChangeArrowheads="1"/>
          </p:cNvSpPr>
          <p:nvPr/>
        </p:nvSpPr>
        <p:spPr bwMode="auto">
          <a:xfrm>
            <a:off x="4643438" y="3644900"/>
            <a:ext cx="324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Pick the genes that I am most familiar with</a:t>
            </a:r>
            <a:endParaRPr lang="en-US"/>
          </a:p>
        </p:txBody>
      </p:sp>
      <p:sp>
        <p:nvSpPr>
          <p:cNvPr id="278538" name="Text Box 10"/>
          <p:cNvSpPr txBox="1">
            <a:spLocks noChangeArrowheads="1"/>
          </p:cNvSpPr>
          <p:nvPr/>
        </p:nvSpPr>
        <p:spPr bwMode="auto">
          <a:xfrm>
            <a:off x="3421063" y="4437063"/>
            <a:ext cx="2736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800" b="1"/>
              <a:t>2 QTL genes</a:t>
            </a:r>
            <a:endParaRPr lang="en-US" sz="2800" b="1"/>
          </a:p>
        </p:txBody>
      </p:sp>
      <p:sp>
        <p:nvSpPr>
          <p:cNvPr id="278539" name="AutoShape 11"/>
          <p:cNvSpPr>
            <a:spLocks noChangeArrowheads="1"/>
          </p:cNvSpPr>
          <p:nvPr/>
        </p:nvSpPr>
        <p:spPr bwMode="auto">
          <a:xfrm>
            <a:off x="4211638" y="5013325"/>
            <a:ext cx="360362" cy="647700"/>
          </a:xfrm>
          <a:prstGeom prst="down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540" name="Text Box 12"/>
          <p:cNvSpPr txBox="1">
            <a:spLocks noChangeArrowheads="1"/>
          </p:cNvSpPr>
          <p:nvPr/>
        </p:nvSpPr>
        <p:spPr bwMode="auto">
          <a:xfrm>
            <a:off x="3203575" y="5805488"/>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3600" b="1" u="sng"/>
              <a:t>Biased view</a:t>
            </a:r>
            <a:endParaRPr lang="en-US" sz="3600" b="1" u="sng"/>
          </a:p>
        </p:txBody>
      </p:sp>
      <p:sp>
        <p:nvSpPr>
          <p:cNvPr id="278541" name="Text Box 13"/>
          <p:cNvSpPr txBox="1">
            <a:spLocks noChangeArrowheads="1"/>
          </p:cNvSpPr>
          <p:nvPr/>
        </p:nvSpPr>
        <p:spPr bwMode="auto">
          <a:xfrm>
            <a:off x="6516688" y="4581525"/>
            <a:ext cx="2160587" cy="17510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Result: African Sleeping sickness</a:t>
            </a:r>
          </a:p>
          <a:p>
            <a:pPr algn="l">
              <a:spcBef>
                <a:spcPct val="50000"/>
              </a:spcBef>
              <a:buFontTx/>
              <a:buChar char="-"/>
            </a:pPr>
            <a:r>
              <a:rPr lang="en-GB" sz="1600"/>
              <a:t>Immune response</a:t>
            </a:r>
          </a:p>
          <a:p>
            <a:pPr algn="l">
              <a:spcBef>
                <a:spcPct val="50000"/>
              </a:spcBef>
              <a:buFontTx/>
              <a:buChar char="-"/>
            </a:pPr>
            <a:r>
              <a:rPr lang="en-GB" sz="1600" b="1">
                <a:solidFill>
                  <a:srgbClr val="DA2304"/>
                </a:solidFill>
              </a:rPr>
              <a:t>Cholesterol control</a:t>
            </a:r>
          </a:p>
          <a:p>
            <a:pPr algn="l">
              <a:spcBef>
                <a:spcPct val="50000"/>
              </a:spcBef>
              <a:buFontTx/>
              <a:buChar char="-"/>
            </a:pPr>
            <a:r>
              <a:rPr lang="en-GB" sz="1600" b="1">
                <a:solidFill>
                  <a:srgbClr val="DA2304"/>
                </a:solidFill>
              </a:rPr>
              <a:t>Cell death</a:t>
            </a:r>
            <a:endParaRPr lang="en-US" sz="1600" b="1">
              <a:solidFill>
                <a:srgbClr val="DA2304"/>
              </a:solidFill>
            </a:endParaRPr>
          </a:p>
        </p:txBody>
      </p:sp>
    </p:spTree>
    <p:extLst>
      <p:ext uri="{BB962C8B-B14F-4D97-AF65-F5344CB8AC3E}">
        <p14:creationId xmlns:p14="http://schemas.microsoft.com/office/powerpoint/2010/main" val="194058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really need to use workflows?</a:t>
            </a:r>
            <a:endParaRPr lang="en-US" dirty="0"/>
          </a:p>
        </p:txBody>
      </p:sp>
      <p:sp>
        <p:nvSpPr>
          <p:cNvPr id="3" name="Content Placeholder 2"/>
          <p:cNvSpPr>
            <a:spLocks noGrp="1"/>
          </p:cNvSpPr>
          <p:nvPr>
            <p:ph idx="1"/>
          </p:nvPr>
        </p:nvSpPr>
        <p:spPr/>
        <p:txBody>
          <a:bodyPr/>
          <a:lstStyle/>
          <a:p>
            <a:r>
              <a:rPr lang="en-US" dirty="0" err="1" smtClean="0"/>
              <a:t>Bioinformaticians</a:t>
            </a:r>
            <a:r>
              <a:rPr lang="en-US" dirty="0" smtClean="0"/>
              <a:t> are programmers</a:t>
            </a:r>
          </a:p>
          <a:p>
            <a:r>
              <a:rPr lang="en-US" dirty="0" smtClean="0"/>
              <a:t>Can use shell scripts</a:t>
            </a:r>
          </a:p>
          <a:p>
            <a:r>
              <a:rPr lang="en-US" dirty="0" smtClean="0"/>
              <a:t>Are used to converting data between different formats</a:t>
            </a:r>
          </a:p>
          <a:p>
            <a:endParaRPr lang="en-US" dirty="0"/>
          </a:p>
          <a:p>
            <a:pPr marL="0" indent="0">
              <a:buNone/>
            </a:pPr>
            <a:r>
              <a:rPr lang="en-US" dirty="0" smtClean="0"/>
              <a:t>So do we really need to use middleware?</a:t>
            </a:r>
          </a:p>
          <a:p>
            <a:pPr marL="0" indent="0">
              <a:buNone/>
            </a:pP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13303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720725" y="6223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Genotype</a:t>
            </a:r>
          </a:p>
        </p:txBody>
      </p:sp>
      <p:sp>
        <p:nvSpPr>
          <p:cNvPr id="262147" name="Text Box 3"/>
          <p:cNvSpPr txBox="1">
            <a:spLocks noChangeArrowheads="1"/>
          </p:cNvSpPr>
          <p:nvPr/>
        </p:nvSpPr>
        <p:spPr bwMode="auto">
          <a:xfrm>
            <a:off x="7200900" y="622300"/>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Phenotype</a:t>
            </a:r>
          </a:p>
        </p:txBody>
      </p:sp>
      <p:pic>
        <p:nvPicPr>
          <p:cNvPr id="262148" name="Picture 4" descr="yellow_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292600"/>
            <a:ext cx="1295400" cy="1193800"/>
          </a:xfrm>
          <a:prstGeom prst="rect">
            <a:avLst/>
          </a:prstGeom>
          <a:noFill/>
          <a:extLst>
            <a:ext uri="{909E8E84-426E-40dd-AFC4-6F175D3DCCD1}">
              <a14:hiddenFill xmlns:a14="http://schemas.microsoft.com/office/drawing/2010/main">
                <a:solidFill>
                  <a:srgbClr val="FFFFFF"/>
                </a:solidFill>
              </a14:hiddenFill>
            </a:ext>
          </a:extLst>
        </p:spPr>
      </p:pic>
      <p:pic>
        <p:nvPicPr>
          <p:cNvPr id="262149" name="Picture 5" descr="normal_f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700213"/>
            <a:ext cx="1333500" cy="1228725"/>
          </a:xfrm>
          <a:prstGeom prst="rect">
            <a:avLst/>
          </a:prstGeom>
          <a:noFill/>
          <a:extLst>
            <a:ext uri="{909E8E84-426E-40dd-AFC4-6F175D3DCCD1}">
              <a14:hiddenFill xmlns:a14="http://schemas.microsoft.com/office/drawing/2010/main">
                <a:solidFill>
                  <a:srgbClr val="FFFFFF"/>
                </a:solidFill>
              </a14:hiddenFill>
            </a:ext>
          </a:extLst>
        </p:spPr>
      </p:pic>
      <p:sp>
        <p:nvSpPr>
          <p:cNvPr id="262150" name="AutoShape 6"/>
          <p:cNvSpPr>
            <a:spLocks noChangeArrowheads="1"/>
          </p:cNvSpPr>
          <p:nvPr/>
        </p:nvSpPr>
        <p:spPr bwMode="auto">
          <a:xfrm rot="10800000">
            <a:off x="7019925" y="3211513"/>
            <a:ext cx="431800" cy="646112"/>
          </a:xfrm>
          <a:prstGeom prst="rightArrow">
            <a:avLst>
              <a:gd name="adj1" fmla="val 50000"/>
              <a:gd name="adj2" fmla="val 25000"/>
            </a:avLst>
          </a:prstGeom>
          <a:solidFill>
            <a:srgbClr val="F9200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151" name="Text Box 7"/>
          <p:cNvSpPr txBox="1">
            <a:spLocks noChangeArrowheads="1"/>
          </p:cNvSpPr>
          <p:nvPr/>
        </p:nvSpPr>
        <p:spPr bwMode="auto">
          <a:xfrm rot="10800000" flipV="1">
            <a:off x="7667625" y="3354388"/>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a:t>
            </a:r>
            <a:endParaRPr lang="en-US" sz="2400" b="1">
              <a:cs typeface="Arial" charset="0"/>
            </a:endParaRPr>
          </a:p>
        </p:txBody>
      </p:sp>
      <p:sp>
        <p:nvSpPr>
          <p:cNvPr id="262152" name="Text Box 8"/>
          <p:cNvSpPr txBox="1">
            <a:spLocks noChangeArrowheads="1"/>
          </p:cNvSpPr>
          <p:nvPr/>
        </p:nvSpPr>
        <p:spPr bwMode="auto">
          <a:xfrm>
            <a:off x="2484438" y="620713"/>
            <a:ext cx="4608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4400">
                <a:cs typeface="Arial" charset="0"/>
              </a:rPr>
              <a:t>Current Methods</a:t>
            </a:r>
          </a:p>
        </p:txBody>
      </p:sp>
      <p:pic>
        <p:nvPicPr>
          <p:cNvPr id="262153" name="Picture 9"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276475"/>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4" name="Picture 10"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133600"/>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5" name="Picture 11"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781300"/>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6" name="Picture 12"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500438"/>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7" name="Picture 13"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860800"/>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8" name="Picture 14" descr="map00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437063"/>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62159" name="Picture 15" descr="mapview-Mus_musculus-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341438"/>
            <a:ext cx="1223962" cy="4762500"/>
          </a:xfrm>
          <a:prstGeom prst="rect">
            <a:avLst/>
          </a:prstGeom>
          <a:noFill/>
          <a:extLst>
            <a:ext uri="{909E8E84-426E-40dd-AFC4-6F175D3DCCD1}">
              <a14:hiddenFill xmlns:a14="http://schemas.microsoft.com/office/drawing/2010/main">
                <a:solidFill>
                  <a:srgbClr val="FFFFFF"/>
                </a:solidFill>
              </a14:hiddenFill>
            </a:ext>
          </a:extLst>
        </p:spPr>
      </p:pic>
      <p:sp>
        <p:nvSpPr>
          <p:cNvPr id="262160" name="AutoShape 16"/>
          <p:cNvSpPr>
            <a:spLocks noChangeArrowheads="1"/>
          </p:cNvSpPr>
          <p:nvPr/>
        </p:nvSpPr>
        <p:spPr bwMode="auto">
          <a:xfrm>
            <a:off x="1979613" y="3429000"/>
            <a:ext cx="431800" cy="646113"/>
          </a:xfrm>
          <a:prstGeom prst="rightArrow">
            <a:avLst>
              <a:gd name="adj1" fmla="val 50000"/>
              <a:gd name="adj2" fmla="val 25000"/>
            </a:avLst>
          </a:prstGeom>
          <a:solidFill>
            <a:srgbClr val="F9200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161" name="Text Box 17"/>
          <p:cNvSpPr txBox="1">
            <a:spLocks noChangeArrowheads="1"/>
          </p:cNvSpPr>
          <p:nvPr/>
        </p:nvSpPr>
        <p:spPr bwMode="auto">
          <a:xfrm>
            <a:off x="1908175" y="2708275"/>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200</a:t>
            </a:r>
            <a:endParaRPr lang="en-US" sz="2400" b="1">
              <a:cs typeface="Arial" charset="0"/>
            </a:endParaRPr>
          </a:p>
        </p:txBody>
      </p:sp>
      <p:graphicFrame>
        <p:nvGraphicFramePr>
          <p:cNvPr id="262162" name="Object 18"/>
          <p:cNvGraphicFramePr>
            <a:graphicFrameLocks noChangeAspect="1"/>
          </p:cNvGraphicFramePr>
          <p:nvPr/>
        </p:nvGraphicFramePr>
        <p:xfrm>
          <a:off x="6977063" y="1341438"/>
          <a:ext cx="2166937" cy="1809750"/>
        </p:xfrm>
        <a:graphic>
          <a:graphicData uri="http://schemas.openxmlformats.org/presentationml/2006/ole">
            <mc:AlternateContent xmlns:mc="http://schemas.openxmlformats.org/markup-compatibility/2006">
              <mc:Choice xmlns:v="urn:schemas-microsoft-com:vml" Requires="v">
                <p:oleObj spid="_x0000_s20490" name="Photo Editor Photo" r:id="rId8" imgW="4839375" imgH="3352381" progId="MSPhotoEd.3">
                  <p:embed/>
                </p:oleObj>
              </mc:Choice>
              <mc:Fallback>
                <p:oleObj name="Photo Editor Photo" r:id="rId8" imgW="4839375" imgH="3352381"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b="7619"/>
                      <a:stretch>
                        <a:fillRect/>
                      </a:stretch>
                    </p:blipFill>
                    <p:spPr bwMode="auto">
                      <a:xfrm>
                        <a:off x="6977063" y="1341438"/>
                        <a:ext cx="2166937"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62163" name="Picture 19" descr="I_LnJ"/>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8488" y="4149725"/>
            <a:ext cx="1944687" cy="1419225"/>
          </a:xfrm>
          <a:prstGeom prst="rect">
            <a:avLst/>
          </a:prstGeom>
          <a:noFill/>
          <a:extLst>
            <a:ext uri="{909E8E84-426E-40dd-AFC4-6F175D3DCCD1}">
              <a14:hiddenFill xmlns:a14="http://schemas.microsoft.com/office/drawing/2010/main">
                <a:solidFill>
                  <a:srgbClr val="FFFFFF"/>
                </a:solidFill>
              </a14:hiddenFill>
            </a:ext>
          </a:extLst>
        </p:spPr>
      </p:pic>
      <p:sp>
        <p:nvSpPr>
          <p:cNvPr id="262164" name="Text Box 20"/>
          <p:cNvSpPr txBox="1">
            <a:spLocks noChangeArrowheads="1"/>
          </p:cNvSpPr>
          <p:nvPr/>
        </p:nvSpPr>
        <p:spPr bwMode="auto">
          <a:xfrm>
            <a:off x="3419475" y="5661025"/>
            <a:ext cx="259238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What processes to investigate?</a:t>
            </a:r>
            <a:endParaRPr lang="en-US" sz="2400" b="1">
              <a:cs typeface="Arial" charset="0"/>
            </a:endParaRPr>
          </a:p>
        </p:txBody>
      </p:sp>
    </p:spTree>
    <p:extLst>
      <p:ext uri="{BB962C8B-B14F-4D97-AF65-F5344CB8AC3E}">
        <p14:creationId xmlns:p14="http://schemas.microsoft.com/office/powerpoint/2010/main" val="3069474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ChangeArrowheads="1"/>
          </p:cNvSpPr>
          <p:nvPr/>
        </p:nvSpPr>
        <p:spPr bwMode="auto">
          <a:xfrm rot="10800000">
            <a:off x="6732588" y="2852738"/>
            <a:ext cx="719137" cy="646112"/>
          </a:xfrm>
          <a:prstGeom prst="rightArrow">
            <a:avLst>
              <a:gd name="adj1" fmla="val 50000"/>
              <a:gd name="adj2" fmla="val 27826"/>
            </a:avLst>
          </a:prstGeom>
          <a:solidFill>
            <a:srgbClr val="F9200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87" name="Text Box 3"/>
          <p:cNvSpPr txBox="1">
            <a:spLocks noChangeArrowheads="1"/>
          </p:cNvSpPr>
          <p:nvPr/>
        </p:nvSpPr>
        <p:spPr bwMode="auto">
          <a:xfrm rot="10800000" flipV="1">
            <a:off x="7667625" y="2852738"/>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t>?</a:t>
            </a:r>
            <a:endParaRPr lang="en-US" sz="2400" b="1"/>
          </a:p>
        </p:txBody>
      </p:sp>
      <p:pic>
        <p:nvPicPr>
          <p:cNvPr id="118788" name="Picture 4" descr="map00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1339850"/>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8789" name="Picture 5" descr="map00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196975"/>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map00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44675"/>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map00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565400"/>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8792" name="Picture 8" descr="map00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2924175"/>
            <a:ext cx="21367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8793" name="Picture 9" descr="mapview-Mus_musculu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68413"/>
            <a:ext cx="1223962" cy="4257675"/>
          </a:xfrm>
          <a:prstGeom prst="rect">
            <a:avLst/>
          </a:prstGeom>
          <a:noFill/>
          <a:extLst>
            <a:ext uri="{909E8E84-426E-40dd-AFC4-6F175D3DCCD1}">
              <a14:hiddenFill xmlns:a14="http://schemas.microsoft.com/office/drawing/2010/main">
                <a:solidFill>
                  <a:srgbClr val="FFFFFF"/>
                </a:solidFill>
              </a14:hiddenFill>
            </a:ext>
          </a:extLst>
        </p:spPr>
      </p:pic>
      <p:sp>
        <p:nvSpPr>
          <p:cNvPr id="118794" name="AutoShape 10"/>
          <p:cNvSpPr>
            <a:spLocks noChangeArrowheads="1"/>
          </p:cNvSpPr>
          <p:nvPr/>
        </p:nvSpPr>
        <p:spPr bwMode="auto">
          <a:xfrm>
            <a:off x="1979613" y="2852738"/>
            <a:ext cx="647700" cy="646112"/>
          </a:xfrm>
          <a:prstGeom prst="rightArrow">
            <a:avLst>
              <a:gd name="adj1" fmla="val 50000"/>
              <a:gd name="adj2" fmla="val 25061"/>
            </a:avLst>
          </a:prstGeom>
          <a:solidFill>
            <a:srgbClr val="F9200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795" name="Text Box 11"/>
          <p:cNvSpPr txBox="1">
            <a:spLocks noChangeArrowheads="1"/>
          </p:cNvSpPr>
          <p:nvPr/>
        </p:nvSpPr>
        <p:spPr bwMode="auto">
          <a:xfrm>
            <a:off x="1908175" y="2420938"/>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t>200</a:t>
            </a:r>
            <a:endParaRPr lang="en-US" sz="2400" b="1"/>
          </a:p>
        </p:txBody>
      </p:sp>
      <p:pic>
        <p:nvPicPr>
          <p:cNvPr id="118796" name="Picture 12" descr="microar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226050"/>
            <a:ext cx="1439863" cy="1298575"/>
          </a:xfrm>
          <a:prstGeom prst="rect">
            <a:avLst/>
          </a:prstGeom>
          <a:noFill/>
          <a:extLst>
            <a:ext uri="{909E8E84-426E-40dd-AFC4-6F175D3DCCD1}">
              <a14:hiddenFill xmlns:a14="http://schemas.microsoft.com/office/drawing/2010/main">
                <a:solidFill>
                  <a:srgbClr val="FFFFFF"/>
                </a:solidFill>
              </a14:hiddenFill>
            </a:ext>
          </a:extLst>
        </p:spPr>
      </p:pic>
      <p:sp>
        <p:nvSpPr>
          <p:cNvPr id="118797" name="Text Box 13"/>
          <p:cNvSpPr txBox="1">
            <a:spLocks noChangeArrowheads="1"/>
          </p:cNvSpPr>
          <p:nvPr/>
        </p:nvSpPr>
        <p:spPr bwMode="auto">
          <a:xfrm>
            <a:off x="3563938" y="6491288"/>
            <a:ext cx="2162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cs typeface="Arial" charset="0"/>
              </a:rPr>
              <a:t>Microarray + QTL</a:t>
            </a:r>
          </a:p>
        </p:txBody>
      </p:sp>
      <p:sp>
        <p:nvSpPr>
          <p:cNvPr id="118798" name="Text Box 14"/>
          <p:cNvSpPr txBox="1">
            <a:spLocks noChangeArrowheads="1"/>
          </p:cNvSpPr>
          <p:nvPr/>
        </p:nvSpPr>
        <p:spPr bwMode="auto">
          <a:xfrm>
            <a:off x="395288" y="5867400"/>
            <a:ext cx="28813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a:cs typeface="Arial" charset="0"/>
              </a:rPr>
              <a:t>Genes captured in microarray experiment and present in QTL (</a:t>
            </a:r>
            <a:r>
              <a:rPr lang="en-US" sz="1400" b="1"/>
              <a:t>Quantitative Trait Loci</a:t>
            </a:r>
            <a:r>
              <a:rPr lang="en-US" sz="1400"/>
              <a:t> ) </a:t>
            </a:r>
            <a:r>
              <a:rPr lang="en-GB" sz="1400">
                <a:cs typeface="Arial" charset="0"/>
              </a:rPr>
              <a:t>region</a:t>
            </a:r>
          </a:p>
        </p:txBody>
      </p:sp>
      <p:sp>
        <p:nvSpPr>
          <p:cNvPr id="118799" name="AutoShape 15"/>
          <p:cNvSpPr>
            <a:spLocks noChangeArrowheads="1"/>
          </p:cNvSpPr>
          <p:nvPr/>
        </p:nvSpPr>
        <p:spPr bwMode="auto">
          <a:xfrm rot="12957740">
            <a:off x="2411413" y="4652963"/>
            <a:ext cx="1325562" cy="557212"/>
          </a:xfrm>
          <a:prstGeom prst="rightArrow">
            <a:avLst>
              <a:gd name="adj1" fmla="val 50000"/>
              <a:gd name="adj2" fmla="val 5947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0" name="AutoShape 16"/>
          <p:cNvSpPr>
            <a:spLocks noChangeArrowheads="1"/>
          </p:cNvSpPr>
          <p:nvPr/>
        </p:nvSpPr>
        <p:spPr bwMode="auto">
          <a:xfrm rot="-2063517">
            <a:off x="5435600" y="4652963"/>
            <a:ext cx="1243013" cy="568325"/>
          </a:xfrm>
          <a:prstGeom prst="rightArrow">
            <a:avLst>
              <a:gd name="adj1" fmla="val 50000"/>
              <a:gd name="adj2" fmla="val 54679"/>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1" name="AutoShape 17"/>
          <p:cNvSpPr>
            <a:spLocks noChangeArrowheads="1"/>
          </p:cNvSpPr>
          <p:nvPr/>
        </p:nvSpPr>
        <p:spPr bwMode="auto">
          <a:xfrm rot="10800000">
            <a:off x="2268538" y="714375"/>
            <a:ext cx="4319587" cy="568325"/>
          </a:xfrm>
          <a:prstGeom prst="rightArrow">
            <a:avLst>
              <a:gd name="adj1" fmla="val 50000"/>
              <a:gd name="adj2" fmla="val 190014"/>
            </a:avLst>
          </a:prstGeom>
          <a:solidFill>
            <a:srgbClr val="E62D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2" name="AutoShape 18"/>
          <p:cNvSpPr>
            <a:spLocks noChangeArrowheads="1"/>
          </p:cNvSpPr>
          <p:nvPr/>
        </p:nvSpPr>
        <p:spPr bwMode="auto">
          <a:xfrm>
            <a:off x="2916238" y="692150"/>
            <a:ext cx="4535487" cy="568325"/>
          </a:xfrm>
          <a:prstGeom prst="rightArrow">
            <a:avLst>
              <a:gd name="adj1" fmla="val 50000"/>
              <a:gd name="adj2" fmla="val 199511"/>
            </a:avLst>
          </a:prstGeom>
          <a:solidFill>
            <a:srgbClr val="E62D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3" name="Text Box 19"/>
          <p:cNvSpPr txBox="1">
            <a:spLocks noChangeArrowheads="1"/>
          </p:cNvSpPr>
          <p:nvPr/>
        </p:nvSpPr>
        <p:spPr bwMode="auto">
          <a:xfrm>
            <a:off x="720725" y="622300"/>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Genotype</a:t>
            </a:r>
          </a:p>
        </p:txBody>
      </p:sp>
      <p:sp>
        <p:nvSpPr>
          <p:cNvPr id="118804" name="Text Box 20"/>
          <p:cNvSpPr txBox="1">
            <a:spLocks noChangeArrowheads="1"/>
          </p:cNvSpPr>
          <p:nvPr/>
        </p:nvSpPr>
        <p:spPr bwMode="auto">
          <a:xfrm>
            <a:off x="7451725" y="62071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Phenotype</a:t>
            </a:r>
          </a:p>
        </p:txBody>
      </p:sp>
      <p:sp>
        <p:nvSpPr>
          <p:cNvPr id="118805" name="AutoShape 21"/>
          <p:cNvSpPr>
            <a:spLocks noChangeArrowheads="1"/>
          </p:cNvSpPr>
          <p:nvPr/>
        </p:nvSpPr>
        <p:spPr bwMode="auto">
          <a:xfrm rot="16200000">
            <a:off x="4256882" y="4464844"/>
            <a:ext cx="623887" cy="568325"/>
          </a:xfrm>
          <a:prstGeom prst="rightArrow">
            <a:avLst>
              <a:gd name="adj1" fmla="val 50000"/>
              <a:gd name="adj2" fmla="val 27444"/>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806" name="Rectangle 22"/>
          <p:cNvSpPr>
            <a:spLocks/>
          </p:cNvSpPr>
          <p:nvPr/>
        </p:nvSpPr>
        <p:spPr bwMode="auto">
          <a:xfrm>
            <a:off x="3276600" y="3933825"/>
            <a:ext cx="2581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GB" sz="2000" b="1"/>
              <a:t>Metabolic pathways</a:t>
            </a:r>
          </a:p>
        </p:txBody>
      </p:sp>
      <p:graphicFrame>
        <p:nvGraphicFramePr>
          <p:cNvPr id="118807" name="Object 23"/>
          <p:cNvGraphicFramePr>
            <a:graphicFrameLocks noGrp="1" noChangeAspect="1"/>
          </p:cNvGraphicFramePr>
          <p:nvPr>
            <p:ph/>
          </p:nvPr>
        </p:nvGraphicFramePr>
        <p:xfrm>
          <a:off x="6834188" y="1254125"/>
          <a:ext cx="1739900" cy="1320800"/>
        </p:xfrm>
        <a:graphic>
          <a:graphicData uri="http://schemas.openxmlformats.org/presentationml/2006/ole">
            <mc:AlternateContent xmlns:mc="http://schemas.openxmlformats.org/markup-compatibility/2006">
              <mc:Choice xmlns:v="urn:schemas-microsoft-com:vml" Requires="v">
                <p:oleObj spid="_x0000_s22538" name="Photo Editor Photo" r:id="rId7" imgW="4839375" imgH="3352381" progId="MSPhotoEd.3">
                  <p:embed/>
                </p:oleObj>
              </mc:Choice>
              <mc:Fallback>
                <p:oleObj name="Photo Editor Photo" r:id="rId7" imgW="4839375" imgH="3352381"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b="7619"/>
                      <a:stretch>
                        <a:fillRect/>
                      </a:stretch>
                    </p:blipFill>
                    <p:spPr bwMode="auto">
                      <a:xfrm>
                        <a:off x="6834188" y="1254125"/>
                        <a:ext cx="17399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8808" name="Picture 24" descr="I_Ln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3573463"/>
            <a:ext cx="1512888" cy="933450"/>
          </a:xfrm>
          <a:prstGeom prst="rect">
            <a:avLst/>
          </a:prstGeom>
          <a:noFill/>
          <a:extLst>
            <a:ext uri="{909E8E84-426E-40dd-AFC4-6F175D3DCCD1}">
              <a14:hiddenFill xmlns:a14="http://schemas.microsoft.com/office/drawing/2010/main">
                <a:solidFill>
                  <a:srgbClr val="FFFFFF"/>
                </a:solidFill>
              </a14:hiddenFill>
            </a:ext>
          </a:extLst>
        </p:spPr>
      </p:pic>
      <p:sp>
        <p:nvSpPr>
          <p:cNvPr id="118810" name="Text Box 26"/>
          <p:cNvSpPr txBox="1">
            <a:spLocks noChangeArrowheads="1"/>
          </p:cNvSpPr>
          <p:nvPr/>
        </p:nvSpPr>
        <p:spPr bwMode="auto">
          <a:xfrm>
            <a:off x="6084888" y="5157788"/>
            <a:ext cx="30591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a:cs typeface="Arial" charset="0"/>
              </a:rPr>
              <a:t>Phenotypic response investigated using microarray in form of expressed genes or evidence provided through QTL mapping</a:t>
            </a:r>
          </a:p>
        </p:txBody>
      </p:sp>
    </p:spTree>
    <p:extLst>
      <p:ext uri="{BB962C8B-B14F-4D97-AF65-F5344CB8AC3E}">
        <p14:creationId xmlns:p14="http://schemas.microsoft.com/office/powerpoint/2010/main" val="2860863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Hypothesis</a:t>
            </a:r>
          </a:p>
        </p:txBody>
      </p:sp>
      <p:sp>
        <p:nvSpPr>
          <p:cNvPr id="61443" name="Rectangle 3"/>
          <p:cNvSpPr>
            <a:spLocks noGrp="1" noChangeArrowheads="1"/>
          </p:cNvSpPr>
          <p:nvPr>
            <p:ph type="body" idx="1"/>
          </p:nvPr>
        </p:nvSpPr>
        <p:spPr>
          <a:xfrm>
            <a:off x="827088" y="1989138"/>
            <a:ext cx="7775575" cy="4248150"/>
          </a:xfrm>
        </p:spPr>
        <p:txBody>
          <a:bodyPr/>
          <a:lstStyle/>
          <a:p>
            <a:pPr>
              <a:buFontTx/>
              <a:buNone/>
            </a:pPr>
            <a:r>
              <a:rPr lang="en-GB" sz="2000"/>
              <a:t>	Utilising the capabilities of workflows and the pathway-driven approach, we are able to provide a more:</a:t>
            </a:r>
          </a:p>
          <a:p>
            <a:pPr>
              <a:buFontTx/>
              <a:buNone/>
            </a:pPr>
            <a:r>
              <a:rPr lang="en-GB" sz="2000"/>
              <a:t>		- systematic</a:t>
            </a:r>
          </a:p>
          <a:p>
            <a:pPr>
              <a:buFontTx/>
              <a:buNone/>
            </a:pPr>
            <a:r>
              <a:rPr lang="en-GB" sz="2000"/>
              <a:t>		- efficient</a:t>
            </a:r>
          </a:p>
          <a:p>
            <a:pPr>
              <a:buFontTx/>
              <a:buNone/>
            </a:pPr>
            <a:r>
              <a:rPr lang="en-GB" sz="2000"/>
              <a:t>		- scalable</a:t>
            </a:r>
          </a:p>
          <a:p>
            <a:pPr>
              <a:buFontTx/>
              <a:buNone/>
            </a:pPr>
            <a:r>
              <a:rPr lang="en-GB" sz="2000"/>
              <a:t>		- un-biased </a:t>
            </a:r>
          </a:p>
          <a:p>
            <a:pPr>
              <a:buFontTx/>
              <a:buNone/>
            </a:pPr>
            <a:r>
              <a:rPr lang="en-GB" sz="2000"/>
              <a:t>		- unambiguous</a:t>
            </a:r>
          </a:p>
          <a:p>
            <a:pPr>
              <a:buFontTx/>
              <a:buNone/>
            </a:pPr>
            <a:r>
              <a:rPr lang="en-GB" sz="2000"/>
              <a:t>	</a:t>
            </a:r>
          </a:p>
          <a:p>
            <a:pPr>
              <a:buFontTx/>
              <a:buNone/>
            </a:pPr>
            <a:r>
              <a:rPr lang="en-GB" sz="2000"/>
              <a:t>	the benefit will be that </a:t>
            </a:r>
            <a:r>
              <a:rPr lang="en-GB" sz="2000" b="1"/>
              <a:t>new biology</a:t>
            </a:r>
            <a:r>
              <a:rPr lang="en-GB" sz="2000"/>
              <a:t> results will be derived, increasing community knowledge of genotype and phenotype interactions. </a:t>
            </a:r>
          </a:p>
        </p:txBody>
      </p:sp>
    </p:spTree>
    <p:extLst>
      <p:ext uri="{BB962C8B-B14F-4D97-AF65-F5344CB8AC3E}">
        <p14:creationId xmlns:p14="http://schemas.microsoft.com/office/powerpoint/2010/main" val="22629327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AutoShape 5"/>
          <p:cNvSpPr>
            <a:spLocks noChangeArrowheads="1"/>
          </p:cNvSpPr>
          <p:nvPr/>
        </p:nvSpPr>
        <p:spPr bwMode="auto">
          <a:xfrm>
            <a:off x="3995738" y="2852738"/>
            <a:ext cx="1079500" cy="1152525"/>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4" name="Text Box 6"/>
          <p:cNvSpPr txBox="1">
            <a:spLocks noChangeArrowheads="1"/>
          </p:cNvSpPr>
          <p:nvPr/>
        </p:nvSpPr>
        <p:spPr bwMode="auto">
          <a:xfrm>
            <a:off x="3995738" y="3284538"/>
            <a:ext cx="1152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cs typeface="Arial" charset="0"/>
              </a:rPr>
              <a:t>Pathway Resource</a:t>
            </a:r>
          </a:p>
        </p:txBody>
      </p:sp>
      <p:sp>
        <p:nvSpPr>
          <p:cNvPr id="135175" name="AutoShape 7"/>
          <p:cNvSpPr>
            <a:spLocks noChangeArrowheads="1"/>
          </p:cNvSpPr>
          <p:nvPr/>
        </p:nvSpPr>
        <p:spPr bwMode="auto">
          <a:xfrm>
            <a:off x="1476375" y="476250"/>
            <a:ext cx="1800225" cy="647700"/>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6" name="AutoShape 8"/>
          <p:cNvSpPr>
            <a:spLocks noChangeArrowheads="1"/>
          </p:cNvSpPr>
          <p:nvPr/>
        </p:nvSpPr>
        <p:spPr bwMode="auto">
          <a:xfrm>
            <a:off x="5508625" y="477838"/>
            <a:ext cx="2087563" cy="6477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7" name="Text Box 9"/>
          <p:cNvSpPr txBox="1">
            <a:spLocks noChangeArrowheads="1"/>
          </p:cNvSpPr>
          <p:nvPr/>
        </p:nvSpPr>
        <p:spPr bwMode="auto">
          <a:xfrm>
            <a:off x="1476375" y="476250"/>
            <a:ext cx="180022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cs typeface="Arial" charset="0"/>
              </a:rPr>
              <a:t>QTL mapping study</a:t>
            </a:r>
          </a:p>
        </p:txBody>
      </p:sp>
      <p:sp>
        <p:nvSpPr>
          <p:cNvPr id="135178" name="Text Box 10"/>
          <p:cNvSpPr txBox="1">
            <a:spLocks noChangeArrowheads="1"/>
          </p:cNvSpPr>
          <p:nvPr/>
        </p:nvSpPr>
        <p:spPr bwMode="auto">
          <a:xfrm>
            <a:off x="5508625" y="477838"/>
            <a:ext cx="2087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cs typeface="Arial" charset="0"/>
              </a:rPr>
              <a:t>Microarray gene expression study</a:t>
            </a:r>
          </a:p>
        </p:txBody>
      </p:sp>
      <p:sp>
        <p:nvSpPr>
          <p:cNvPr id="135179" name="AutoShape 11"/>
          <p:cNvSpPr>
            <a:spLocks noChangeArrowheads="1"/>
          </p:cNvSpPr>
          <p:nvPr/>
        </p:nvSpPr>
        <p:spPr bwMode="auto">
          <a:xfrm>
            <a:off x="1619250" y="1701800"/>
            <a:ext cx="1584325"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0" name="Text Box 12"/>
          <p:cNvSpPr txBox="1">
            <a:spLocks noChangeArrowheads="1"/>
          </p:cNvSpPr>
          <p:nvPr/>
        </p:nvSpPr>
        <p:spPr bwMode="auto">
          <a:xfrm>
            <a:off x="1547813" y="1701800"/>
            <a:ext cx="1655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Identify genes in QTL regions</a:t>
            </a:r>
          </a:p>
        </p:txBody>
      </p:sp>
      <p:sp>
        <p:nvSpPr>
          <p:cNvPr id="135181" name="AutoShape 13"/>
          <p:cNvSpPr>
            <a:spLocks noChangeArrowheads="1"/>
          </p:cNvSpPr>
          <p:nvPr/>
        </p:nvSpPr>
        <p:spPr bwMode="auto">
          <a:xfrm>
            <a:off x="5724525" y="1701800"/>
            <a:ext cx="1800225"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2" name="Text Box 14"/>
          <p:cNvSpPr txBox="1">
            <a:spLocks noChangeArrowheads="1"/>
          </p:cNvSpPr>
          <p:nvPr/>
        </p:nvSpPr>
        <p:spPr bwMode="auto">
          <a:xfrm>
            <a:off x="5724525" y="1701800"/>
            <a:ext cx="1800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Identify differentially expressed genes</a:t>
            </a:r>
          </a:p>
        </p:txBody>
      </p:sp>
      <p:sp>
        <p:nvSpPr>
          <p:cNvPr id="135183" name="AutoShape 15"/>
          <p:cNvSpPr>
            <a:spLocks noChangeArrowheads="1"/>
          </p:cNvSpPr>
          <p:nvPr/>
        </p:nvSpPr>
        <p:spPr bwMode="auto">
          <a:xfrm>
            <a:off x="1476375" y="2997200"/>
            <a:ext cx="1800225"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4" name="AutoShape 16"/>
          <p:cNvSpPr>
            <a:spLocks noChangeArrowheads="1"/>
          </p:cNvSpPr>
          <p:nvPr/>
        </p:nvSpPr>
        <p:spPr bwMode="auto">
          <a:xfrm>
            <a:off x="5795963" y="2997200"/>
            <a:ext cx="1800225"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5" name="AutoShape 17"/>
          <p:cNvSpPr>
            <a:spLocks noChangeArrowheads="1"/>
          </p:cNvSpPr>
          <p:nvPr/>
        </p:nvSpPr>
        <p:spPr bwMode="auto">
          <a:xfrm>
            <a:off x="3708400" y="4438650"/>
            <a:ext cx="1800225"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6" name="AutoShape 18"/>
          <p:cNvSpPr>
            <a:spLocks noChangeArrowheads="1"/>
          </p:cNvSpPr>
          <p:nvPr/>
        </p:nvSpPr>
        <p:spPr bwMode="auto">
          <a:xfrm>
            <a:off x="3708400" y="5734050"/>
            <a:ext cx="1871663" cy="576263"/>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8" name="AutoShape 20"/>
          <p:cNvSpPr>
            <a:spLocks noChangeArrowheads="1"/>
          </p:cNvSpPr>
          <p:nvPr/>
        </p:nvSpPr>
        <p:spPr bwMode="auto">
          <a:xfrm>
            <a:off x="1331913" y="5662613"/>
            <a:ext cx="1370012" cy="503237"/>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89" name="AutoShape 21"/>
          <p:cNvSpPr>
            <a:spLocks noChangeArrowheads="1"/>
          </p:cNvSpPr>
          <p:nvPr/>
        </p:nvSpPr>
        <p:spPr bwMode="auto">
          <a:xfrm>
            <a:off x="2268538" y="1198563"/>
            <a:ext cx="215900" cy="431800"/>
          </a:xfrm>
          <a:prstGeom prst="down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0" name="AutoShape 22"/>
          <p:cNvSpPr>
            <a:spLocks noChangeArrowheads="1"/>
          </p:cNvSpPr>
          <p:nvPr/>
        </p:nvSpPr>
        <p:spPr bwMode="auto">
          <a:xfrm>
            <a:off x="2268538" y="2422525"/>
            <a:ext cx="215900" cy="431800"/>
          </a:xfrm>
          <a:prstGeom prst="down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1" name="AutoShape 23"/>
          <p:cNvSpPr>
            <a:spLocks noChangeArrowheads="1"/>
          </p:cNvSpPr>
          <p:nvPr/>
        </p:nvSpPr>
        <p:spPr bwMode="auto">
          <a:xfrm>
            <a:off x="6516688" y="1198563"/>
            <a:ext cx="215900" cy="431800"/>
          </a:xfrm>
          <a:prstGeom prst="down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2" name="AutoShape 24"/>
          <p:cNvSpPr>
            <a:spLocks noChangeArrowheads="1"/>
          </p:cNvSpPr>
          <p:nvPr/>
        </p:nvSpPr>
        <p:spPr bwMode="auto">
          <a:xfrm>
            <a:off x="6516688" y="2422525"/>
            <a:ext cx="215900" cy="431800"/>
          </a:xfrm>
          <a:prstGeom prst="down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3" name="AutoShape 25"/>
          <p:cNvSpPr>
            <a:spLocks noChangeArrowheads="1"/>
          </p:cNvSpPr>
          <p:nvPr/>
        </p:nvSpPr>
        <p:spPr bwMode="auto">
          <a:xfrm>
            <a:off x="3348038" y="3214688"/>
            <a:ext cx="504825" cy="215900"/>
          </a:xfrm>
          <a:prstGeom prst="leftArrow">
            <a:avLst>
              <a:gd name="adj1" fmla="val 50000"/>
              <a:gd name="adj2" fmla="val 58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4" name="AutoShape 26"/>
          <p:cNvSpPr>
            <a:spLocks noChangeArrowheads="1"/>
          </p:cNvSpPr>
          <p:nvPr/>
        </p:nvSpPr>
        <p:spPr bwMode="auto">
          <a:xfrm>
            <a:off x="5219700" y="3214688"/>
            <a:ext cx="504825" cy="215900"/>
          </a:xfrm>
          <a:prstGeom prst="rightArrow">
            <a:avLst>
              <a:gd name="adj1" fmla="val 50000"/>
              <a:gd name="adj2" fmla="val 58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5" name="AutoShape 27"/>
          <p:cNvSpPr>
            <a:spLocks noChangeArrowheads="1"/>
          </p:cNvSpPr>
          <p:nvPr/>
        </p:nvSpPr>
        <p:spPr bwMode="auto">
          <a:xfrm rot="13643156">
            <a:off x="2455069" y="3956844"/>
            <a:ext cx="1079500" cy="179388"/>
          </a:xfrm>
          <a:prstGeom prst="leftArrow">
            <a:avLst>
              <a:gd name="adj1" fmla="val 50000"/>
              <a:gd name="adj2" fmla="val 15044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6" name="AutoShape 28"/>
          <p:cNvSpPr>
            <a:spLocks noChangeArrowheads="1"/>
          </p:cNvSpPr>
          <p:nvPr/>
        </p:nvSpPr>
        <p:spPr bwMode="auto">
          <a:xfrm rot="-2797694">
            <a:off x="5634832" y="3952081"/>
            <a:ext cx="1079500" cy="179387"/>
          </a:xfrm>
          <a:prstGeom prst="leftArrow">
            <a:avLst>
              <a:gd name="adj1" fmla="val 50000"/>
              <a:gd name="adj2" fmla="val 15044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7" name="AutoShape 29"/>
          <p:cNvSpPr>
            <a:spLocks noChangeArrowheads="1"/>
          </p:cNvSpPr>
          <p:nvPr/>
        </p:nvSpPr>
        <p:spPr bwMode="auto">
          <a:xfrm>
            <a:off x="4500563" y="5302250"/>
            <a:ext cx="215900" cy="360363"/>
          </a:xfrm>
          <a:prstGeom prst="downArrow">
            <a:avLst>
              <a:gd name="adj1" fmla="val 50000"/>
              <a:gd name="adj2" fmla="val 4172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8" name="AutoShape 30"/>
          <p:cNvSpPr>
            <a:spLocks noChangeArrowheads="1"/>
          </p:cNvSpPr>
          <p:nvPr/>
        </p:nvSpPr>
        <p:spPr bwMode="auto">
          <a:xfrm>
            <a:off x="2700338" y="5878513"/>
            <a:ext cx="863600" cy="144462"/>
          </a:xfrm>
          <a:prstGeom prst="leftRightArrow">
            <a:avLst>
              <a:gd name="adj1" fmla="val 50000"/>
              <a:gd name="adj2" fmla="val 1195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99" name="AutoShape 31"/>
          <p:cNvSpPr>
            <a:spLocks noChangeArrowheads="1"/>
          </p:cNvSpPr>
          <p:nvPr/>
        </p:nvSpPr>
        <p:spPr bwMode="auto">
          <a:xfrm rot="-941313">
            <a:off x="5651500" y="5661025"/>
            <a:ext cx="863600" cy="144463"/>
          </a:xfrm>
          <a:prstGeom prst="leftRightArrow">
            <a:avLst>
              <a:gd name="adj1" fmla="val 50000"/>
              <a:gd name="adj2" fmla="val 11956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00" name="Text Box 32"/>
          <p:cNvSpPr txBox="1">
            <a:spLocks noChangeArrowheads="1"/>
          </p:cNvSpPr>
          <p:nvPr/>
        </p:nvSpPr>
        <p:spPr bwMode="auto">
          <a:xfrm>
            <a:off x="1331913" y="5805488"/>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cs typeface="Arial" charset="0"/>
              </a:rPr>
              <a:t>Wet Lab</a:t>
            </a:r>
          </a:p>
        </p:txBody>
      </p:sp>
      <p:grpSp>
        <p:nvGrpSpPr>
          <p:cNvPr id="135212" name="Group 44"/>
          <p:cNvGrpSpPr>
            <a:grpSpLocks/>
          </p:cNvGrpSpPr>
          <p:nvPr/>
        </p:nvGrpSpPr>
        <p:grpSpPr bwMode="auto">
          <a:xfrm>
            <a:off x="6588125" y="5229225"/>
            <a:ext cx="1079500" cy="649288"/>
            <a:chOff x="4195" y="3521"/>
            <a:chExt cx="908" cy="409"/>
          </a:xfrm>
        </p:grpSpPr>
        <p:sp>
          <p:nvSpPr>
            <p:cNvPr id="135187" name="AutoShape 19"/>
            <p:cNvSpPr>
              <a:spLocks noChangeArrowheads="1"/>
            </p:cNvSpPr>
            <p:nvPr/>
          </p:nvSpPr>
          <p:spPr bwMode="auto">
            <a:xfrm>
              <a:off x="4195" y="3521"/>
              <a:ext cx="908" cy="409"/>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01" name="Text Box 33"/>
            <p:cNvSpPr txBox="1">
              <a:spLocks noChangeArrowheads="1"/>
            </p:cNvSpPr>
            <p:nvPr/>
          </p:nvSpPr>
          <p:spPr bwMode="auto">
            <a:xfrm>
              <a:off x="4241" y="3703"/>
              <a:ext cx="8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cs typeface="Arial" charset="0"/>
                </a:rPr>
                <a:t>Literature</a:t>
              </a:r>
            </a:p>
          </p:txBody>
        </p:sp>
      </p:grpSp>
      <p:sp>
        <p:nvSpPr>
          <p:cNvPr id="135202" name="Text Box 34"/>
          <p:cNvSpPr txBox="1">
            <a:spLocks noChangeArrowheads="1"/>
          </p:cNvSpPr>
          <p:nvPr/>
        </p:nvSpPr>
        <p:spPr bwMode="auto">
          <a:xfrm>
            <a:off x="1476375" y="2997200"/>
            <a:ext cx="1800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Annotate genes with biological pathways</a:t>
            </a:r>
          </a:p>
        </p:txBody>
      </p:sp>
      <p:sp>
        <p:nvSpPr>
          <p:cNvPr id="135203" name="Text Box 35"/>
          <p:cNvSpPr txBox="1">
            <a:spLocks noChangeArrowheads="1"/>
          </p:cNvSpPr>
          <p:nvPr/>
        </p:nvSpPr>
        <p:spPr bwMode="auto">
          <a:xfrm>
            <a:off x="5795963" y="2997200"/>
            <a:ext cx="1800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Annotate genes with biological pathways</a:t>
            </a:r>
          </a:p>
        </p:txBody>
      </p:sp>
      <p:sp>
        <p:nvSpPr>
          <p:cNvPr id="135204" name="Text Box 36"/>
          <p:cNvSpPr txBox="1">
            <a:spLocks noChangeArrowheads="1"/>
          </p:cNvSpPr>
          <p:nvPr/>
        </p:nvSpPr>
        <p:spPr bwMode="auto">
          <a:xfrm>
            <a:off x="3708400" y="4438650"/>
            <a:ext cx="1800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Select common biological pathways</a:t>
            </a:r>
          </a:p>
        </p:txBody>
      </p:sp>
      <p:sp>
        <p:nvSpPr>
          <p:cNvPr id="135205" name="Text Box 37"/>
          <p:cNvSpPr txBox="1">
            <a:spLocks noChangeArrowheads="1"/>
          </p:cNvSpPr>
          <p:nvPr/>
        </p:nvSpPr>
        <p:spPr bwMode="auto">
          <a:xfrm>
            <a:off x="3635375" y="5734050"/>
            <a:ext cx="2016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a:cs typeface="Arial" charset="0"/>
              </a:rPr>
              <a:t>Hypothesis generation and verification</a:t>
            </a:r>
          </a:p>
        </p:txBody>
      </p:sp>
      <p:sp>
        <p:nvSpPr>
          <p:cNvPr id="135206" name="AutoShape 38"/>
          <p:cNvSpPr>
            <a:spLocks noChangeArrowheads="1"/>
          </p:cNvSpPr>
          <p:nvPr/>
        </p:nvSpPr>
        <p:spPr bwMode="auto">
          <a:xfrm>
            <a:off x="7773988" y="1630363"/>
            <a:ext cx="1370012" cy="576262"/>
          </a:xfrm>
          <a:prstGeom prst="flowChartManualOperat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07" name="Text Box 39"/>
          <p:cNvSpPr txBox="1">
            <a:spLocks noChangeArrowheads="1"/>
          </p:cNvSpPr>
          <p:nvPr/>
        </p:nvSpPr>
        <p:spPr bwMode="auto">
          <a:xfrm>
            <a:off x="7848600" y="1630363"/>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cs typeface="Arial" charset="0"/>
              </a:rPr>
              <a:t>Statistical analysis</a:t>
            </a:r>
          </a:p>
        </p:txBody>
      </p:sp>
      <p:sp>
        <p:nvSpPr>
          <p:cNvPr id="135208" name="AutoShape 40"/>
          <p:cNvSpPr>
            <a:spLocks noChangeArrowheads="1"/>
          </p:cNvSpPr>
          <p:nvPr/>
        </p:nvSpPr>
        <p:spPr bwMode="auto">
          <a:xfrm>
            <a:off x="179388" y="1414463"/>
            <a:ext cx="1079500" cy="1152525"/>
          </a:xfrm>
          <a:prstGeom prst="flowChartMagneticDisk">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09" name="Text Box 41"/>
          <p:cNvSpPr txBox="1">
            <a:spLocks noChangeArrowheads="1"/>
          </p:cNvSpPr>
          <p:nvPr/>
        </p:nvSpPr>
        <p:spPr bwMode="auto">
          <a:xfrm>
            <a:off x="179388" y="1846263"/>
            <a:ext cx="1152525"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400" b="1">
                <a:cs typeface="Arial" charset="0"/>
              </a:rPr>
              <a:t>Genomic Resource</a:t>
            </a:r>
          </a:p>
        </p:txBody>
      </p:sp>
      <p:sp>
        <p:nvSpPr>
          <p:cNvPr id="135210" name="AutoShape 42"/>
          <p:cNvSpPr>
            <a:spLocks noChangeArrowheads="1"/>
          </p:cNvSpPr>
          <p:nvPr/>
        </p:nvSpPr>
        <p:spPr bwMode="auto">
          <a:xfrm>
            <a:off x="1331913" y="1917700"/>
            <a:ext cx="217487" cy="215900"/>
          </a:xfrm>
          <a:prstGeom prst="rightArrow">
            <a:avLst>
              <a:gd name="adj1" fmla="val 50000"/>
              <a:gd name="adj2" fmla="val 25184"/>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11" name="AutoShape 43"/>
          <p:cNvSpPr>
            <a:spLocks noChangeArrowheads="1"/>
          </p:cNvSpPr>
          <p:nvPr/>
        </p:nvSpPr>
        <p:spPr bwMode="auto">
          <a:xfrm>
            <a:off x="7596188" y="1846263"/>
            <a:ext cx="288925" cy="215900"/>
          </a:xfrm>
          <a:prstGeom prst="leftArrow">
            <a:avLst>
              <a:gd name="adj1" fmla="val 50000"/>
              <a:gd name="adj2" fmla="val 33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14" name="AutoShape 46"/>
          <p:cNvSpPr>
            <a:spLocks noChangeArrowheads="1"/>
          </p:cNvSpPr>
          <p:nvPr/>
        </p:nvSpPr>
        <p:spPr bwMode="auto">
          <a:xfrm rot="203408">
            <a:off x="5724525" y="6165850"/>
            <a:ext cx="863600" cy="144463"/>
          </a:xfrm>
          <a:prstGeom prst="leftRightArrow">
            <a:avLst>
              <a:gd name="adj1" fmla="val 50000"/>
              <a:gd name="adj2" fmla="val 11956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5216" name="Group 48"/>
          <p:cNvGrpSpPr>
            <a:grpSpLocks/>
          </p:cNvGrpSpPr>
          <p:nvPr/>
        </p:nvGrpSpPr>
        <p:grpSpPr bwMode="auto">
          <a:xfrm>
            <a:off x="6732588" y="6021388"/>
            <a:ext cx="720725" cy="620712"/>
            <a:chOff x="4150" y="3702"/>
            <a:chExt cx="454" cy="482"/>
          </a:xfrm>
        </p:grpSpPr>
        <p:sp>
          <p:nvSpPr>
            <p:cNvPr id="135213" name="AutoShape 45"/>
            <p:cNvSpPr>
              <a:spLocks noChangeArrowheads="1"/>
            </p:cNvSpPr>
            <p:nvPr/>
          </p:nvSpPr>
          <p:spPr bwMode="auto">
            <a:xfrm>
              <a:off x="4150" y="3702"/>
              <a:ext cx="454" cy="482"/>
            </a:xfrm>
            <a:prstGeom prst="flowChartMagneticDisk">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215" name="Text Box 47"/>
            <p:cNvSpPr txBox="1">
              <a:spLocks noChangeArrowheads="1"/>
            </p:cNvSpPr>
            <p:nvPr/>
          </p:nvSpPr>
          <p:spPr bwMode="auto">
            <a:xfrm>
              <a:off x="4150" y="3884"/>
              <a:ext cx="453"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SNP</a:t>
              </a:r>
            </a:p>
          </p:txBody>
        </p:sp>
      </p:grpSp>
      <p:sp>
        <p:nvSpPr>
          <p:cNvPr id="135217" name="Line 49"/>
          <p:cNvSpPr>
            <a:spLocks noChangeShapeType="1"/>
          </p:cNvSpPr>
          <p:nvPr/>
        </p:nvSpPr>
        <p:spPr bwMode="auto">
          <a:xfrm>
            <a:off x="468313" y="5157788"/>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218" name="Text Box 50"/>
          <p:cNvSpPr txBox="1">
            <a:spLocks noChangeArrowheads="1"/>
          </p:cNvSpPr>
          <p:nvPr/>
        </p:nvSpPr>
        <p:spPr bwMode="auto">
          <a:xfrm>
            <a:off x="395288" y="4581525"/>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Workflow</a:t>
            </a:r>
          </a:p>
        </p:txBody>
      </p:sp>
      <p:sp>
        <p:nvSpPr>
          <p:cNvPr id="135219" name="Line 51"/>
          <p:cNvSpPr>
            <a:spLocks noChangeShapeType="1"/>
          </p:cNvSpPr>
          <p:nvPr/>
        </p:nvSpPr>
        <p:spPr bwMode="auto">
          <a:xfrm flipV="1">
            <a:off x="971550" y="494188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220" name="Line 52"/>
          <p:cNvSpPr>
            <a:spLocks noChangeShapeType="1"/>
          </p:cNvSpPr>
          <p:nvPr/>
        </p:nvSpPr>
        <p:spPr bwMode="auto">
          <a:xfrm>
            <a:off x="971550" y="522922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5221" name="Text Box 53"/>
          <p:cNvSpPr txBox="1">
            <a:spLocks noChangeArrowheads="1"/>
          </p:cNvSpPr>
          <p:nvPr/>
        </p:nvSpPr>
        <p:spPr bwMode="auto">
          <a:xfrm>
            <a:off x="395288" y="5300663"/>
            <a:ext cx="1081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Manual</a:t>
            </a:r>
          </a:p>
        </p:txBody>
      </p:sp>
    </p:spTree>
    <p:extLst>
      <p:ext uri="{BB962C8B-B14F-4D97-AF65-F5344CB8AC3E}">
        <p14:creationId xmlns:p14="http://schemas.microsoft.com/office/powerpoint/2010/main" val="24500108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971550" y="1125538"/>
            <a:ext cx="287338" cy="3743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59" name="Rectangle 3"/>
          <p:cNvSpPr>
            <a:spLocks noChangeArrowheads="1"/>
          </p:cNvSpPr>
          <p:nvPr/>
        </p:nvSpPr>
        <p:spPr bwMode="auto">
          <a:xfrm>
            <a:off x="971550" y="2205038"/>
            <a:ext cx="287338" cy="2889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60" name="Rectangle 4"/>
          <p:cNvSpPr>
            <a:spLocks noChangeArrowheads="1"/>
          </p:cNvSpPr>
          <p:nvPr/>
        </p:nvSpPr>
        <p:spPr bwMode="auto">
          <a:xfrm>
            <a:off x="971550" y="2852738"/>
            <a:ext cx="287338" cy="2889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61" name="Rectangle 5"/>
          <p:cNvSpPr>
            <a:spLocks noChangeArrowheads="1"/>
          </p:cNvSpPr>
          <p:nvPr/>
        </p:nvSpPr>
        <p:spPr bwMode="auto">
          <a:xfrm>
            <a:off x="827088" y="2060575"/>
            <a:ext cx="576262" cy="237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62" name="Text Box 6"/>
          <p:cNvSpPr txBox="1">
            <a:spLocks noChangeArrowheads="1"/>
          </p:cNvSpPr>
          <p:nvPr/>
        </p:nvSpPr>
        <p:spPr bwMode="auto">
          <a:xfrm>
            <a:off x="827088" y="765175"/>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cs typeface="Arial" charset="0"/>
              </a:rPr>
              <a:t>CHR</a:t>
            </a:r>
          </a:p>
        </p:txBody>
      </p:sp>
      <p:sp>
        <p:nvSpPr>
          <p:cNvPr id="377863" name="Text Box 7"/>
          <p:cNvSpPr txBox="1">
            <a:spLocks noChangeArrowheads="1"/>
          </p:cNvSpPr>
          <p:nvPr/>
        </p:nvSpPr>
        <p:spPr bwMode="auto">
          <a:xfrm>
            <a:off x="1187450" y="1700213"/>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cs typeface="Arial" charset="0"/>
              </a:rPr>
              <a:t>QTL</a:t>
            </a:r>
          </a:p>
        </p:txBody>
      </p:sp>
      <p:sp>
        <p:nvSpPr>
          <p:cNvPr id="377864" name="Text Box 8"/>
          <p:cNvSpPr txBox="1">
            <a:spLocks noChangeArrowheads="1"/>
          </p:cNvSpPr>
          <p:nvPr/>
        </p:nvSpPr>
        <p:spPr bwMode="auto">
          <a:xfrm>
            <a:off x="0" y="2205038"/>
            <a:ext cx="827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b="1">
                <a:cs typeface="Arial" charset="0"/>
              </a:rPr>
              <a:t>Gene A</a:t>
            </a:r>
          </a:p>
        </p:txBody>
      </p:sp>
      <p:sp>
        <p:nvSpPr>
          <p:cNvPr id="377865" name="Text Box 9"/>
          <p:cNvSpPr txBox="1">
            <a:spLocks noChangeArrowheads="1"/>
          </p:cNvSpPr>
          <p:nvPr/>
        </p:nvSpPr>
        <p:spPr bwMode="auto">
          <a:xfrm>
            <a:off x="0" y="2852738"/>
            <a:ext cx="827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b="1">
                <a:cs typeface="Arial" charset="0"/>
              </a:rPr>
              <a:t>Gene B</a:t>
            </a:r>
          </a:p>
        </p:txBody>
      </p:sp>
      <p:sp>
        <p:nvSpPr>
          <p:cNvPr id="377866" name="Text Box 10"/>
          <p:cNvSpPr txBox="1">
            <a:spLocks noChangeArrowheads="1"/>
          </p:cNvSpPr>
          <p:nvPr/>
        </p:nvSpPr>
        <p:spPr bwMode="auto">
          <a:xfrm>
            <a:off x="3419475" y="765175"/>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600" b="1">
                <a:cs typeface="Arial" charset="0"/>
              </a:rPr>
              <a:t>Pathway A</a:t>
            </a:r>
          </a:p>
        </p:txBody>
      </p:sp>
      <p:sp>
        <p:nvSpPr>
          <p:cNvPr id="377867" name="Text Box 11"/>
          <p:cNvSpPr txBox="1">
            <a:spLocks noChangeArrowheads="1"/>
          </p:cNvSpPr>
          <p:nvPr/>
        </p:nvSpPr>
        <p:spPr bwMode="auto">
          <a:xfrm>
            <a:off x="3419475" y="2781300"/>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600" b="1">
                <a:cs typeface="Arial" charset="0"/>
              </a:rPr>
              <a:t>Pathway B</a:t>
            </a:r>
          </a:p>
        </p:txBody>
      </p:sp>
      <p:sp>
        <p:nvSpPr>
          <p:cNvPr id="377868" name="AutoShape 12"/>
          <p:cNvSpPr>
            <a:spLocks noChangeArrowheads="1"/>
          </p:cNvSpPr>
          <p:nvPr/>
        </p:nvSpPr>
        <p:spPr bwMode="auto">
          <a:xfrm>
            <a:off x="5508625" y="1341438"/>
            <a:ext cx="1296988" cy="360362"/>
          </a:xfrm>
          <a:prstGeom prst="rightArrow">
            <a:avLst>
              <a:gd name="adj1" fmla="val 50000"/>
              <a:gd name="adj2" fmla="val 89978"/>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69" name="Text Box 13"/>
          <p:cNvSpPr txBox="1">
            <a:spLocks noChangeArrowheads="1"/>
          </p:cNvSpPr>
          <p:nvPr/>
        </p:nvSpPr>
        <p:spPr bwMode="auto">
          <a:xfrm>
            <a:off x="6877050" y="1054100"/>
            <a:ext cx="2016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cs typeface="Arial" charset="0"/>
              </a:rPr>
              <a:t>Pathway linked to phenotype and has SNP– high priority</a:t>
            </a:r>
          </a:p>
        </p:txBody>
      </p:sp>
      <p:sp>
        <p:nvSpPr>
          <p:cNvPr id="377870" name="Text Box 14"/>
          <p:cNvSpPr txBox="1">
            <a:spLocks noChangeArrowheads="1"/>
          </p:cNvSpPr>
          <p:nvPr/>
        </p:nvSpPr>
        <p:spPr bwMode="auto">
          <a:xfrm>
            <a:off x="6840538" y="3284538"/>
            <a:ext cx="23034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cs typeface="Arial" charset="0"/>
              </a:rPr>
              <a:t>Pathway linked to phenotype with no SNP – medium priority</a:t>
            </a:r>
          </a:p>
        </p:txBody>
      </p:sp>
      <p:sp>
        <p:nvSpPr>
          <p:cNvPr id="377871" name="AutoShape 15"/>
          <p:cNvSpPr>
            <a:spLocks noChangeArrowheads="1"/>
          </p:cNvSpPr>
          <p:nvPr/>
        </p:nvSpPr>
        <p:spPr bwMode="auto">
          <a:xfrm>
            <a:off x="5543550" y="3573463"/>
            <a:ext cx="1223963" cy="360362"/>
          </a:xfrm>
          <a:prstGeom prst="rightArrow">
            <a:avLst>
              <a:gd name="adj1" fmla="val 50000"/>
              <a:gd name="adj2" fmla="val 84912"/>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72" name="Text Box 16"/>
          <p:cNvSpPr txBox="1">
            <a:spLocks noChangeArrowheads="1"/>
          </p:cNvSpPr>
          <p:nvPr/>
        </p:nvSpPr>
        <p:spPr bwMode="auto">
          <a:xfrm>
            <a:off x="3492500" y="4797425"/>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600" b="1">
                <a:cs typeface="Arial" charset="0"/>
              </a:rPr>
              <a:t>Pathway C</a:t>
            </a:r>
          </a:p>
        </p:txBody>
      </p:sp>
      <p:sp>
        <p:nvSpPr>
          <p:cNvPr id="377873" name="Text Box 17"/>
          <p:cNvSpPr txBox="1">
            <a:spLocks noChangeArrowheads="1"/>
          </p:cNvSpPr>
          <p:nvPr/>
        </p:nvSpPr>
        <p:spPr bwMode="auto">
          <a:xfrm>
            <a:off x="7021513" y="188913"/>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Phenotype</a:t>
            </a:r>
          </a:p>
        </p:txBody>
      </p:sp>
      <p:sp>
        <p:nvSpPr>
          <p:cNvPr id="377874" name="AutoShape 18"/>
          <p:cNvSpPr>
            <a:spLocks noChangeArrowheads="1"/>
          </p:cNvSpPr>
          <p:nvPr/>
        </p:nvSpPr>
        <p:spPr bwMode="auto">
          <a:xfrm>
            <a:off x="5724525" y="5589588"/>
            <a:ext cx="1152525" cy="360362"/>
          </a:xfrm>
          <a:prstGeom prst="rightArrow">
            <a:avLst>
              <a:gd name="adj1" fmla="val 50000"/>
              <a:gd name="adj2" fmla="val 7995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75" name="Text Box 19"/>
          <p:cNvSpPr txBox="1">
            <a:spLocks noChangeArrowheads="1"/>
          </p:cNvSpPr>
          <p:nvPr/>
        </p:nvSpPr>
        <p:spPr bwMode="auto">
          <a:xfrm>
            <a:off x="5651500" y="836613"/>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a:cs typeface="Arial" charset="0"/>
              </a:rPr>
              <a:t>SNP and literature</a:t>
            </a:r>
          </a:p>
        </p:txBody>
      </p:sp>
      <p:sp>
        <p:nvSpPr>
          <p:cNvPr id="377878" name="Rectangle 22"/>
          <p:cNvSpPr>
            <a:spLocks noChangeArrowheads="1"/>
          </p:cNvSpPr>
          <p:nvPr/>
        </p:nvSpPr>
        <p:spPr bwMode="auto">
          <a:xfrm>
            <a:off x="971550" y="3860800"/>
            <a:ext cx="287338" cy="2889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7879" name="Text Box 23"/>
          <p:cNvSpPr txBox="1">
            <a:spLocks noChangeArrowheads="1"/>
          </p:cNvSpPr>
          <p:nvPr/>
        </p:nvSpPr>
        <p:spPr bwMode="auto">
          <a:xfrm>
            <a:off x="0" y="3500438"/>
            <a:ext cx="827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b="1">
                <a:cs typeface="Arial" charset="0"/>
              </a:rPr>
              <a:t>Gene C</a:t>
            </a:r>
          </a:p>
        </p:txBody>
      </p:sp>
      <p:pic>
        <p:nvPicPr>
          <p:cNvPr id="37788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213100"/>
            <a:ext cx="2447925" cy="1501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7881" name="Line 25"/>
          <p:cNvSpPr>
            <a:spLocks noChangeShapeType="1"/>
          </p:cNvSpPr>
          <p:nvPr/>
        </p:nvSpPr>
        <p:spPr bwMode="auto">
          <a:xfrm>
            <a:off x="1187450" y="2997200"/>
            <a:ext cx="2160588"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7788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229225"/>
            <a:ext cx="2520950" cy="1482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7883" name="Line 27"/>
          <p:cNvSpPr>
            <a:spLocks noChangeShapeType="1"/>
          </p:cNvSpPr>
          <p:nvPr/>
        </p:nvSpPr>
        <p:spPr bwMode="auto">
          <a:xfrm>
            <a:off x="1258888" y="4005263"/>
            <a:ext cx="2449512" cy="2303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7788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125538"/>
            <a:ext cx="2447925" cy="1479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7885" name="Line 29"/>
          <p:cNvSpPr>
            <a:spLocks noChangeShapeType="1"/>
          </p:cNvSpPr>
          <p:nvPr/>
        </p:nvSpPr>
        <p:spPr bwMode="auto">
          <a:xfrm flipV="1">
            <a:off x="1187450" y="1341438"/>
            <a:ext cx="208915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7886" name="Text Box 30"/>
          <p:cNvSpPr txBox="1">
            <a:spLocks noChangeArrowheads="1"/>
          </p:cNvSpPr>
          <p:nvPr/>
        </p:nvSpPr>
        <p:spPr bwMode="auto">
          <a:xfrm>
            <a:off x="6842125" y="5445125"/>
            <a:ext cx="2301875"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cs typeface="Arial" charset="0"/>
              </a:rPr>
              <a:t>Pathway not linked to QTL no SNP – low priority</a:t>
            </a:r>
          </a:p>
        </p:txBody>
      </p:sp>
      <p:sp>
        <p:nvSpPr>
          <p:cNvPr id="377887" name="Text Box 31"/>
          <p:cNvSpPr txBox="1">
            <a:spLocks noChangeArrowheads="1"/>
          </p:cNvSpPr>
          <p:nvPr/>
        </p:nvSpPr>
        <p:spPr bwMode="auto">
          <a:xfrm>
            <a:off x="395288" y="5157788"/>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400" b="1">
                <a:cs typeface="Arial" charset="0"/>
              </a:rPr>
              <a:t>Genotype</a:t>
            </a:r>
          </a:p>
        </p:txBody>
      </p:sp>
      <p:sp>
        <p:nvSpPr>
          <p:cNvPr id="377888" name="Text Box 32"/>
          <p:cNvSpPr txBox="1">
            <a:spLocks noChangeArrowheads="1"/>
          </p:cNvSpPr>
          <p:nvPr/>
        </p:nvSpPr>
        <p:spPr bwMode="auto">
          <a:xfrm>
            <a:off x="5580063" y="2924175"/>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a:cs typeface="Arial" charset="0"/>
              </a:rPr>
              <a:t>SNP and literature</a:t>
            </a:r>
          </a:p>
        </p:txBody>
      </p:sp>
      <p:sp>
        <p:nvSpPr>
          <p:cNvPr id="377889" name="Text Box 33"/>
          <p:cNvSpPr txBox="1">
            <a:spLocks noChangeArrowheads="1"/>
          </p:cNvSpPr>
          <p:nvPr/>
        </p:nvSpPr>
        <p:spPr bwMode="auto">
          <a:xfrm>
            <a:off x="5724525" y="4941888"/>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400">
                <a:cs typeface="Arial" charset="0"/>
              </a:rPr>
              <a:t>SNP and literature</a:t>
            </a:r>
          </a:p>
        </p:txBody>
      </p:sp>
      <p:sp>
        <p:nvSpPr>
          <p:cNvPr id="377890" name="Text Box 34"/>
          <p:cNvSpPr txBox="1">
            <a:spLocks noChangeArrowheads="1"/>
          </p:cNvSpPr>
          <p:nvPr/>
        </p:nvSpPr>
        <p:spPr bwMode="auto">
          <a:xfrm>
            <a:off x="2843213" y="188913"/>
            <a:ext cx="2951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000" b="1">
                <a:cs typeface="Arial" charset="0"/>
              </a:rPr>
              <a:t>Expressed Pathways</a:t>
            </a:r>
          </a:p>
        </p:txBody>
      </p:sp>
    </p:spTree>
    <p:extLst>
      <p:ext uri="{BB962C8B-B14F-4D97-AF65-F5344CB8AC3E}">
        <p14:creationId xmlns:p14="http://schemas.microsoft.com/office/powerpoint/2010/main" val="20970009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95" name="Picture 15" descr="qtl_to_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03263"/>
            <a:ext cx="5667375" cy="6154737"/>
          </a:xfrm>
          <a:prstGeom prst="rect">
            <a:avLst/>
          </a:prstGeom>
          <a:noFill/>
          <a:extLst>
            <a:ext uri="{909E8E84-426E-40dd-AFC4-6F175D3DCCD1}">
              <a14:hiddenFill xmlns:a14="http://schemas.microsoft.com/office/drawing/2010/main">
                <a:solidFill>
                  <a:srgbClr val="FFFFFF"/>
                </a:solidFill>
              </a14:hiddenFill>
            </a:ext>
          </a:extLst>
        </p:spPr>
      </p:pic>
      <p:sp>
        <p:nvSpPr>
          <p:cNvPr id="148497" name="Text Box 17"/>
          <p:cNvSpPr txBox="1">
            <a:spLocks noChangeArrowheads="1"/>
          </p:cNvSpPr>
          <p:nvPr/>
        </p:nvSpPr>
        <p:spPr bwMode="auto">
          <a:xfrm>
            <a:off x="6443663" y="76517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Get Genes in QTL</a:t>
            </a:r>
          </a:p>
        </p:txBody>
      </p:sp>
      <p:sp>
        <p:nvSpPr>
          <p:cNvPr id="148498" name="Line 18"/>
          <p:cNvSpPr>
            <a:spLocks noChangeShapeType="1"/>
          </p:cNvSpPr>
          <p:nvPr/>
        </p:nvSpPr>
        <p:spPr bwMode="auto">
          <a:xfrm flipH="1">
            <a:off x="4932363" y="981075"/>
            <a:ext cx="16557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499" name="Text Box 19"/>
          <p:cNvSpPr txBox="1">
            <a:spLocks noChangeArrowheads="1"/>
          </p:cNvSpPr>
          <p:nvPr/>
        </p:nvSpPr>
        <p:spPr bwMode="auto">
          <a:xfrm>
            <a:off x="6011863" y="1268413"/>
            <a:ext cx="295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Get UniProt and Entrez ids</a:t>
            </a:r>
          </a:p>
        </p:txBody>
      </p:sp>
      <p:sp>
        <p:nvSpPr>
          <p:cNvPr id="148500" name="Line 20"/>
          <p:cNvSpPr>
            <a:spLocks noChangeShapeType="1"/>
          </p:cNvSpPr>
          <p:nvPr/>
        </p:nvSpPr>
        <p:spPr bwMode="auto">
          <a:xfrm flipH="1" flipV="1">
            <a:off x="5148263" y="1484313"/>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502" name="Text Box 22"/>
          <p:cNvSpPr txBox="1">
            <a:spLocks noChangeArrowheads="1"/>
          </p:cNvSpPr>
          <p:nvPr/>
        </p:nvSpPr>
        <p:spPr bwMode="auto">
          <a:xfrm>
            <a:off x="5508625" y="2060575"/>
            <a:ext cx="3024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Cross-reference to KEGG gene ids</a:t>
            </a:r>
          </a:p>
        </p:txBody>
      </p:sp>
      <p:sp>
        <p:nvSpPr>
          <p:cNvPr id="148503" name="Line 23"/>
          <p:cNvSpPr>
            <a:spLocks noChangeShapeType="1"/>
          </p:cNvSpPr>
          <p:nvPr/>
        </p:nvSpPr>
        <p:spPr bwMode="auto">
          <a:xfrm flipH="1">
            <a:off x="4211638" y="2349500"/>
            <a:ext cx="143986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504" name="Text Box 24"/>
          <p:cNvSpPr txBox="1">
            <a:spLocks noChangeArrowheads="1"/>
          </p:cNvSpPr>
          <p:nvPr/>
        </p:nvSpPr>
        <p:spPr bwMode="auto">
          <a:xfrm>
            <a:off x="5795963" y="3573463"/>
            <a:ext cx="15843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Get pathways per gene (KEGG)</a:t>
            </a:r>
          </a:p>
        </p:txBody>
      </p:sp>
      <p:sp>
        <p:nvSpPr>
          <p:cNvPr id="148505" name="Line 25"/>
          <p:cNvSpPr>
            <a:spLocks noChangeShapeType="1"/>
          </p:cNvSpPr>
          <p:nvPr/>
        </p:nvSpPr>
        <p:spPr bwMode="auto">
          <a:xfrm flipH="1">
            <a:off x="3348038" y="3789363"/>
            <a:ext cx="2447925"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506" name="Text Box 26"/>
          <p:cNvSpPr txBox="1">
            <a:spLocks noChangeArrowheads="1"/>
          </p:cNvSpPr>
          <p:nvPr/>
        </p:nvSpPr>
        <p:spPr bwMode="auto">
          <a:xfrm>
            <a:off x="-41608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48507" name="Text Box 27"/>
          <p:cNvSpPr txBox="1">
            <a:spLocks noChangeArrowheads="1"/>
          </p:cNvSpPr>
          <p:nvPr/>
        </p:nvSpPr>
        <p:spPr bwMode="auto">
          <a:xfrm>
            <a:off x="6588125" y="5589588"/>
            <a:ext cx="2195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Record Database versions</a:t>
            </a:r>
          </a:p>
        </p:txBody>
      </p:sp>
      <p:sp>
        <p:nvSpPr>
          <p:cNvPr id="148508" name="Line 28"/>
          <p:cNvSpPr>
            <a:spLocks noChangeShapeType="1"/>
          </p:cNvSpPr>
          <p:nvPr/>
        </p:nvSpPr>
        <p:spPr bwMode="auto">
          <a:xfrm flipH="1">
            <a:off x="5219700" y="5949950"/>
            <a:ext cx="12969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8509" name="Line 29"/>
          <p:cNvSpPr>
            <a:spLocks noChangeShapeType="1"/>
          </p:cNvSpPr>
          <p:nvPr/>
        </p:nvSpPr>
        <p:spPr bwMode="auto">
          <a:xfrm flipH="1">
            <a:off x="6227763" y="6092825"/>
            <a:ext cx="64928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5061163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539750" y="1700213"/>
            <a:ext cx="8388350" cy="4897437"/>
          </a:xfrm>
        </p:spPr>
        <p:txBody>
          <a:bodyPr/>
          <a:lstStyle/>
          <a:p>
            <a:pPr marL="609600" indent="-609600">
              <a:lnSpc>
                <a:spcPct val="80000"/>
              </a:lnSpc>
              <a:buFontTx/>
              <a:buNone/>
            </a:pPr>
            <a:endParaRPr lang="en-GB" sz="2000"/>
          </a:p>
          <a:p>
            <a:pPr marL="609600" indent="-609600">
              <a:lnSpc>
                <a:spcPct val="80000"/>
              </a:lnSpc>
            </a:pPr>
            <a:r>
              <a:rPr lang="en-GB" sz="1800"/>
              <a:t>A gene was identified from analysis of biological pathway information</a:t>
            </a:r>
          </a:p>
          <a:p>
            <a:pPr marL="609600" indent="-609600">
              <a:lnSpc>
                <a:spcPct val="80000"/>
              </a:lnSpc>
            </a:pPr>
            <a:endParaRPr lang="en-GB" sz="1800"/>
          </a:p>
          <a:p>
            <a:pPr marL="609600" indent="-609600">
              <a:lnSpc>
                <a:spcPct val="80000"/>
              </a:lnSpc>
            </a:pPr>
            <a:r>
              <a:rPr lang="en-GB" sz="1800" b="1"/>
              <a:t>Daxx</a:t>
            </a:r>
            <a:r>
              <a:rPr lang="en-GB" sz="1800"/>
              <a:t> gene not found using manual investigation methods</a:t>
            </a:r>
          </a:p>
          <a:p>
            <a:pPr marL="609600" indent="-609600">
              <a:lnSpc>
                <a:spcPct val="80000"/>
              </a:lnSpc>
            </a:pPr>
            <a:endParaRPr lang="en-GB" sz="1800"/>
          </a:p>
          <a:p>
            <a:pPr marL="609600" indent="-609600">
              <a:lnSpc>
                <a:spcPct val="80000"/>
              </a:lnSpc>
            </a:pPr>
            <a:r>
              <a:rPr lang="en-GB" sz="1800"/>
              <a:t>Daxx was found in the literature, by searching Google for </a:t>
            </a:r>
            <a:r>
              <a:rPr lang="ja-JP" altLang="en-GB" sz="1800">
                <a:latin typeface="Arial"/>
              </a:rPr>
              <a:t>“</a:t>
            </a:r>
            <a:r>
              <a:rPr lang="en-GB" sz="1800"/>
              <a:t>Daxx and SNP</a:t>
            </a:r>
            <a:r>
              <a:rPr lang="ja-JP" altLang="en-GB" sz="1800">
                <a:latin typeface="Arial"/>
              </a:rPr>
              <a:t>”</a:t>
            </a:r>
            <a:endParaRPr lang="en-GB" sz="1800"/>
          </a:p>
          <a:p>
            <a:pPr marL="609600" indent="-609600">
              <a:lnSpc>
                <a:spcPct val="80000"/>
              </a:lnSpc>
            </a:pPr>
            <a:endParaRPr lang="en-GB" sz="1800"/>
          </a:p>
          <a:p>
            <a:pPr marL="609600" indent="-609600">
              <a:lnSpc>
                <a:spcPct val="80000"/>
              </a:lnSpc>
            </a:pPr>
            <a:r>
              <a:rPr lang="en-GB" sz="1800"/>
              <a:t>Sequencing of the Daxx gene in </a:t>
            </a:r>
            <a:r>
              <a:rPr lang="en-GB" sz="1800" b="1"/>
              <a:t>Wet Lab </a:t>
            </a:r>
            <a:r>
              <a:rPr lang="en-GB" sz="1800"/>
              <a:t>(at Liverpool) showed mutations that is thought to change the structure of the protein</a:t>
            </a:r>
          </a:p>
          <a:p>
            <a:pPr marL="609600" indent="-609600">
              <a:lnSpc>
                <a:spcPct val="80000"/>
              </a:lnSpc>
            </a:pPr>
            <a:endParaRPr lang="en-GB" sz="1800"/>
          </a:p>
          <a:p>
            <a:pPr marL="609600" indent="-609600">
              <a:lnSpc>
                <a:spcPct val="80000"/>
              </a:lnSpc>
            </a:pPr>
            <a:r>
              <a:rPr lang="en-GB" sz="1800"/>
              <a:t>These mutations were also published in scientific literature, noting its effect on the </a:t>
            </a:r>
            <a:r>
              <a:rPr lang="en-GB" sz="1800" b="1"/>
              <a:t>binding of Daxx protein to p53 protein</a:t>
            </a:r>
            <a:r>
              <a:rPr lang="en-GB" sz="1800"/>
              <a:t> </a:t>
            </a:r>
          </a:p>
          <a:p>
            <a:pPr marL="609600" indent="-609600">
              <a:lnSpc>
                <a:spcPct val="80000"/>
              </a:lnSpc>
            </a:pPr>
            <a:endParaRPr lang="en-GB" sz="1800" b="1"/>
          </a:p>
          <a:p>
            <a:pPr marL="609600" indent="-609600">
              <a:lnSpc>
                <a:spcPct val="80000"/>
              </a:lnSpc>
            </a:pPr>
            <a:r>
              <a:rPr lang="en-GB" sz="1800" b="1"/>
              <a:t>p53 plays direct role in cell death and apoptosis, one of the Trypanosomiasis phenotypes</a:t>
            </a:r>
            <a:endParaRPr lang="en-US" sz="1800" b="1"/>
          </a:p>
        </p:txBody>
      </p:sp>
      <p:sp>
        <p:nvSpPr>
          <p:cNvPr id="266244" name="Rectangle 4"/>
          <p:cNvSpPr>
            <a:spLocks noGrp="1" noChangeArrowheads="1"/>
          </p:cNvSpPr>
          <p:nvPr>
            <p:ph type="title"/>
          </p:nvPr>
        </p:nvSpPr>
        <p:spPr/>
        <p:txBody>
          <a:bodyPr/>
          <a:lstStyle/>
          <a:p>
            <a:r>
              <a:rPr lang="en-GB" sz="4000"/>
              <a:t>Trypanosomiasis Resistance Results</a:t>
            </a:r>
          </a:p>
        </p:txBody>
      </p:sp>
    </p:spTree>
    <p:extLst>
      <p:ext uri="{BB962C8B-B14F-4D97-AF65-F5344CB8AC3E}">
        <p14:creationId xmlns:p14="http://schemas.microsoft.com/office/powerpoint/2010/main" val="38183448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Rectangle 5"/>
          <p:cNvSpPr>
            <a:spLocks noGrp="1" noChangeArrowheads="1"/>
          </p:cNvSpPr>
          <p:nvPr>
            <p:ph idx="1"/>
          </p:nvPr>
        </p:nvSpPr>
        <p:spPr bwMode="auto">
          <a:xfrm>
            <a:off x="457200" y="1600200"/>
            <a:ext cx="8229600" cy="193899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u="sng" dirty="0"/>
              <a:t>A Systematic Strategy for Large-Scale Analysis of Genotype-Phenotype Correlations: Identification of candidate genes involved in African </a:t>
            </a:r>
            <a:r>
              <a:rPr lang="en-US" sz="2400" b="1" u="sng" dirty="0" err="1" smtClean="0"/>
              <a:t>Trypanosomiasis</a:t>
            </a:r>
            <a:endParaRPr lang="en-GB" sz="2400" u="sng" dirty="0"/>
          </a:p>
          <a:p>
            <a:pPr lvl="1"/>
            <a:r>
              <a:rPr lang="en-GB" sz="2000" dirty="0"/>
              <a:t>Fisher </a:t>
            </a:r>
            <a:r>
              <a:rPr lang="en-GB" sz="2000" i="1" dirty="0"/>
              <a:t>et al</a:t>
            </a:r>
            <a:r>
              <a:rPr lang="en-GB" sz="2000" dirty="0"/>
              <a:t>., (2007) Nucleic Acids Research</a:t>
            </a:r>
          </a:p>
          <a:p>
            <a:pPr marL="457200" lvl="1" indent="0">
              <a:buNone/>
            </a:pPr>
            <a:r>
              <a:rPr lang="en-US" sz="2000" dirty="0" smtClean="0"/>
              <a:t> </a:t>
            </a:r>
            <a:endParaRPr lang="en-GB" sz="2000" dirty="0"/>
          </a:p>
        </p:txBody>
      </p:sp>
      <p:pic>
        <p:nvPicPr>
          <p:cNvPr id="5" name="Picture 4" descr="mainwellcome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3949700"/>
            <a:ext cx="8229600" cy="1754327"/>
          </a:xfrm>
          <a:prstGeom prst="rect">
            <a:avLst/>
          </a:prstGeom>
          <a:noFill/>
        </p:spPr>
        <p:txBody>
          <a:bodyPr wrap="square" rtlCol="0">
            <a:spAutoFit/>
          </a:bodyPr>
          <a:lstStyle/>
          <a:p>
            <a:pPr marL="285750" indent="-285750">
              <a:buFont typeface="Arial"/>
              <a:buChar char="•"/>
            </a:pPr>
            <a:r>
              <a:rPr lang="en-US" dirty="0" err="1" smtClean="0"/>
              <a:t>MyGrid</a:t>
            </a:r>
            <a:r>
              <a:rPr lang="en-US" dirty="0" smtClean="0"/>
              <a:t> </a:t>
            </a:r>
            <a:r>
              <a:rPr lang="en-US" dirty="0" err="1" smtClean="0"/>
              <a:t>Taverna</a:t>
            </a:r>
            <a:r>
              <a:rPr lang="en-US" dirty="0" smtClean="0"/>
              <a:t> Workflows – Paul Fisher, Katy </a:t>
            </a:r>
            <a:r>
              <a:rPr lang="en-US" dirty="0" err="1" smtClean="0"/>
              <a:t>Wolstencroft</a:t>
            </a:r>
            <a:endParaRPr lang="en-US" dirty="0" smtClean="0"/>
          </a:p>
          <a:p>
            <a:pPr marL="285750" indent="-285750">
              <a:buFont typeface="Arial"/>
              <a:buChar char="•"/>
            </a:pPr>
            <a:r>
              <a:rPr lang="en-US" dirty="0" smtClean="0"/>
              <a:t>Manchester – Andy Brass, Helen Hulme, </a:t>
            </a:r>
            <a:r>
              <a:rPr lang="en-US" dirty="0" err="1" smtClean="0"/>
              <a:t>Catriona</a:t>
            </a:r>
            <a:r>
              <a:rPr lang="en-US" dirty="0" smtClean="0"/>
              <a:t> </a:t>
            </a:r>
            <a:r>
              <a:rPr lang="en-US" dirty="0" err="1" smtClean="0"/>
              <a:t>Rennie</a:t>
            </a:r>
            <a:endParaRPr lang="en-US" dirty="0" smtClean="0"/>
          </a:p>
          <a:p>
            <a:pPr marL="285750" indent="-285750">
              <a:buFont typeface="Arial"/>
              <a:buChar char="•"/>
            </a:pPr>
            <a:r>
              <a:rPr lang="en-US" dirty="0" smtClean="0"/>
              <a:t>ILRI – Steve Kemp, </a:t>
            </a:r>
            <a:r>
              <a:rPr lang="en-US" dirty="0" err="1" smtClean="0"/>
              <a:t>Fuad</a:t>
            </a:r>
            <a:r>
              <a:rPr lang="en-US" dirty="0" smtClean="0"/>
              <a:t> Iraqi, Morris </a:t>
            </a:r>
            <a:r>
              <a:rPr lang="en-US" dirty="0" err="1" smtClean="0"/>
              <a:t>Agaba</a:t>
            </a:r>
            <a:r>
              <a:rPr lang="en-US" dirty="0" smtClean="0"/>
              <a:t>, John </a:t>
            </a:r>
            <a:r>
              <a:rPr lang="en-US" dirty="0" err="1" smtClean="0"/>
              <a:t>Wambugu</a:t>
            </a:r>
            <a:r>
              <a:rPr lang="en-US" dirty="0" smtClean="0"/>
              <a:t>, Moses </a:t>
            </a:r>
            <a:r>
              <a:rPr lang="en-US" dirty="0" err="1" smtClean="0"/>
              <a:t>Ogugo</a:t>
            </a:r>
            <a:r>
              <a:rPr lang="en-US" dirty="0" smtClean="0"/>
              <a:t>, Jan </a:t>
            </a:r>
            <a:r>
              <a:rPr lang="en-US" dirty="0" err="1" smtClean="0"/>
              <a:t>Naessens</a:t>
            </a:r>
            <a:endParaRPr lang="en-US" dirty="0" smtClean="0"/>
          </a:p>
          <a:p>
            <a:pPr marL="285750" indent="-285750">
              <a:buFont typeface="Arial"/>
              <a:buChar char="•"/>
            </a:pPr>
            <a:r>
              <a:rPr lang="en-US" dirty="0" err="1" smtClean="0"/>
              <a:t>Roslin</a:t>
            </a:r>
            <a:r>
              <a:rPr lang="en-US" dirty="0" smtClean="0"/>
              <a:t> – Alan Archibald, Susan Anderson, Lawrence Hall</a:t>
            </a:r>
          </a:p>
          <a:p>
            <a:pPr marL="285750" indent="-285750">
              <a:buFont typeface="Arial"/>
              <a:buChar char="•"/>
            </a:pPr>
            <a:r>
              <a:rPr lang="en-US" dirty="0" smtClean="0"/>
              <a:t>Liverpool – Harry Noyes</a:t>
            </a:r>
            <a:endParaRPr lang="en-US" dirty="0"/>
          </a:p>
        </p:txBody>
      </p:sp>
    </p:spTree>
    <p:extLst>
      <p:ext uri="{BB962C8B-B14F-4D97-AF65-F5344CB8AC3E}">
        <p14:creationId xmlns:p14="http://schemas.microsoft.com/office/powerpoint/2010/main" val="73634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main </a:t>
            </a:r>
            <a:r>
              <a:rPr lang="en-US" dirty="0" err="1" smtClean="0"/>
              <a:t>Taverna</a:t>
            </a:r>
            <a:r>
              <a:rPr lang="en-US" dirty="0" smtClean="0"/>
              <a:t> workbench service-types did this project use?</a:t>
            </a:r>
            <a:endParaRPr lang="en-US" dirty="0"/>
          </a:p>
        </p:txBody>
      </p:sp>
      <p:sp>
        <p:nvSpPr>
          <p:cNvPr id="3" name="Content Placeholder 2"/>
          <p:cNvSpPr>
            <a:spLocks noGrp="1"/>
          </p:cNvSpPr>
          <p:nvPr>
            <p:ph idx="1"/>
          </p:nvPr>
        </p:nvSpPr>
        <p:spPr/>
        <p:txBody>
          <a:bodyPr/>
          <a:lstStyle/>
          <a:p>
            <a:r>
              <a:rPr lang="en-US" dirty="0" smtClean="0"/>
              <a:t>Web services</a:t>
            </a:r>
          </a:p>
          <a:p>
            <a:r>
              <a:rPr lang="en-US" dirty="0" smtClean="0"/>
              <a:t>Shims (local workers and </a:t>
            </a:r>
            <a:r>
              <a:rPr lang="en-US" dirty="0" err="1" smtClean="0"/>
              <a:t>beanshells</a:t>
            </a:r>
            <a:r>
              <a:rPr lang="en-US" dirty="0" smtClean="0"/>
              <a:t>)</a:t>
            </a:r>
          </a:p>
          <a:p>
            <a:r>
              <a:rPr lang="en-US" dirty="0" err="1" smtClean="0"/>
              <a:t>Biomart</a:t>
            </a:r>
            <a:r>
              <a:rPr lang="en-US" dirty="0" smtClean="0"/>
              <a:t> / </a:t>
            </a:r>
            <a:r>
              <a:rPr lang="en-US" dirty="0" err="1" smtClean="0"/>
              <a:t>Ensembl</a:t>
            </a:r>
            <a:endParaRPr lang="en-US" dirty="0"/>
          </a:p>
        </p:txBody>
      </p:sp>
    </p:spTree>
    <p:extLst>
      <p:ext uri="{BB962C8B-B14F-4D97-AF65-F5344CB8AC3E}">
        <p14:creationId xmlns:p14="http://schemas.microsoft.com/office/powerpoint/2010/main" val="147005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this case study benefit from being carried out using workflows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Visualize task</a:t>
            </a:r>
          </a:p>
          <a:p>
            <a:r>
              <a:rPr lang="en-US" dirty="0" smtClean="0"/>
              <a:t>Encapsulate concepts</a:t>
            </a:r>
          </a:p>
          <a:p>
            <a:r>
              <a:rPr lang="en-US" dirty="0" smtClean="0"/>
              <a:t>Sharing / communication across project</a:t>
            </a:r>
          </a:p>
          <a:p>
            <a:r>
              <a:rPr lang="en-US" dirty="0" smtClean="0"/>
              <a:t>Re-runnable! – During the course of our project, there were 2 major refinements of QTL location estimates, gradual addition of further samples and repeats, changes in choices of analysis of microarray (methods, cutoffs </a:t>
            </a:r>
            <a:r>
              <a:rPr lang="en-US" dirty="0" err="1" smtClean="0"/>
              <a:t>etc</a:t>
            </a:r>
            <a:r>
              <a:rPr lang="en-US" dirty="0" smtClean="0"/>
              <a:t>)  </a:t>
            </a:r>
          </a:p>
          <a:p>
            <a:endParaRPr lang="en-US" dirty="0"/>
          </a:p>
        </p:txBody>
      </p:sp>
    </p:spTree>
    <p:extLst>
      <p:ext uri="{BB962C8B-B14F-4D97-AF65-F5344CB8AC3E}">
        <p14:creationId xmlns:p14="http://schemas.microsoft.com/office/powerpoint/2010/main" val="367780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a:t>
            </a:r>
            <a:endParaRPr lang="en-US" dirty="0"/>
          </a:p>
        </p:txBody>
      </p:sp>
      <p:sp>
        <p:nvSpPr>
          <p:cNvPr id="3" name="Content Placeholder 2"/>
          <p:cNvSpPr>
            <a:spLocks noGrp="1"/>
          </p:cNvSpPr>
          <p:nvPr>
            <p:ph idx="1"/>
          </p:nvPr>
        </p:nvSpPr>
        <p:spPr/>
        <p:txBody>
          <a:bodyPr/>
          <a:lstStyle/>
          <a:p>
            <a:r>
              <a:rPr lang="en-US" dirty="0" smtClean="0"/>
              <a:t>Scripts work – “works on my machine”….</a:t>
            </a:r>
          </a:p>
          <a:p>
            <a:r>
              <a:rPr lang="en-US" dirty="0" smtClean="0"/>
              <a:t>Programming is essential – addition of middleware provides a framework / organization</a:t>
            </a:r>
          </a:p>
          <a:p>
            <a:r>
              <a:rPr lang="en-US" dirty="0" smtClean="0"/>
              <a:t>E.g. NGS data – where is the bottleneck?</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235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GB" dirty="0" err="1" smtClean="0">
                <a:latin typeface="Calibri" charset="0"/>
              </a:rPr>
              <a:t>Usecase</a:t>
            </a:r>
            <a:r>
              <a:rPr lang="en-GB" dirty="0" smtClean="0">
                <a:latin typeface="Calibri" charset="0"/>
              </a:rPr>
              <a:t> 2: Workflows </a:t>
            </a:r>
            <a:r>
              <a:rPr lang="en-GB" dirty="0">
                <a:latin typeface="Calibri" charset="0"/>
              </a:rPr>
              <a:t>on the Cloud:</a:t>
            </a:r>
            <a:br>
              <a:rPr lang="en-GB" dirty="0">
                <a:latin typeface="Calibri" charset="0"/>
              </a:rPr>
            </a:br>
            <a:r>
              <a:rPr lang="en-GB" dirty="0">
                <a:latin typeface="Calibri" charset="0"/>
              </a:rPr>
              <a:t>Scaling for National Service</a:t>
            </a:r>
          </a:p>
        </p:txBody>
      </p:sp>
      <p:sp>
        <p:nvSpPr>
          <p:cNvPr id="2051" name="Subtitle 2"/>
          <p:cNvSpPr>
            <a:spLocks noGrp="1"/>
          </p:cNvSpPr>
          <p:nvPr>
            <p:ph type="subTitle" idx="1"/>
          </p:nvPr>
        </p:nvSpPr>
        <p:spPr/>
        <p:txBody>
          <a:bodyPr>
            <a:normAutofit lnSpcReduction="10000"/>
          </a:bodyPr>
          <a:lstStyle/>
          <a:p>
            <a:r>
              <a:rPr lang="en-GB" sz="2000" b="1">
                <a:solidFill>
                  <a:srgbClr val="000000"/>
                </a:solidFill>
                <a:latin typeface="Calibri" charset="0"/>
              </a:rPr>
              <a:t>Katy Wolstencroft, Robert Haines, Helen Hulme,</a:t>
            </a:r>
          </a:p>
          <a:p>
            <a:r>
              <a:rPr lang="en-GB" sz="2000" b="1">
                <a:solidFill>
                  <a:srgbClr val="000000"/>
                </a:solidFill>
                <a:latin typeface="Calibri" charset="0"/>
              </a:rPr>
              <a:t>Mike Cornell, Shoaib Sufi, Andy Brass, Carole Goble</a:t>
            </a:r>
          </a:p>
          <a:p>
            <a:r>
              <a:rPr lang="en-GB" sz="1800" i="1">
                <a:solidFill>
                  <a:srgbClr val="000000"/>
                </a:solidFill>
                <a:latin typeface="Calibri" charset="0"/>
              </a:rPr>
              <a:t>University of Manchester, UK</a:t>
            </a:r>
          </a:p>
          <a:p>
            <a:r>
              <a:rPr lang="en-GB" sz="2000" b="1">
                <a:solidFill>
                  <a:srgbClr val="000000"/>
                </a:solidFill>
                <a:latin typeface="Calibri" charset="0"/>
              </a:rPr>
              <a:t>Madhu Donepudi, Nick James</a:t>
            </a:r>
            <a:endParaRPr lang="en-GB" sz="2000">
              <a:solidFill>
                <a:srgbClr val="000000"/>
              </a:solidFill>
              <a:latin typeface="Calibri" charset="0"/>
            </a:endParaRPr>
          </a:p>
          <a:p>
            <a:r>
              <a:rPr lang="en-GB" sz="1800" i="1">
                <a:solidFill>
                  <a:srgbClr val="000000"/>
                </a:solidFill>
                <a:latin typeface="Calibri" charset="0"/>
              </a:rPr>
              <a:t>Eagle Genomics Ltd, UK</a:t>
            </a:r>
          </a:p>
          <a:p>
            <a:endParaRPr lang="en-GB" sz="2000">
              <a:solidFill>
                <a:srgbClr val="000000"/>
              </a:solidFill>
              <a:latin typeface="Calibri" charset="0"/>
            </a:endParaRPr>
          </a:p>
          <a:p>
            <a:endParaRPr lang="en-GB">
              <a:latin typeface="Calibri" charset="0"/>
            </a:endParaRPr>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563" y="115888"/>
            <a:ext cx="11795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67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92275" y="-26988"/>
            <a:ext cx="7110413" cy="1152526"/>
          </a:xfrm>
        </p:spPr>
        <p:txBody>
          <a:bodyPr>
            <a:normAutofit fontScale="90000"/>
          </a:bodyPr>
          <a:lstStyle/>
          <a:p>
            <a:r>
              <a:rPr lang="en-US">
                <a:latin typeface="Calibri" charset="0"/>
              </a:rPr>
              <a:t>Motivation: Workflows for Diagnostics</a:t>
            </a:r>
            <a:endParaRPr lang="en-GB">
              <a:latin typeface="Calibri" charset="0"/>
            </a:endParaRPr>
          </a:p>
        </p:txBody>
      </p:sp>
      <p:sp>
        <p:nvSpPr>
          <p:cNvPr id="3" name="Content Placeholder 2"/>
          <p:cNvSpPr>
            <a:spLocks noGrp="1"/>
          </p:cNvSpPr>
          <p:nvPr>
            <p:ph idx="1"/>
          </p:nvPr>
        </p:nvSpPr>
        <p:spPr>
          <a:xfrm>
            <a:off x="446088" y="1125538"/>
            <a:ext cx="8229600" cy="2843212"/>
          </a:xfrm>
        </p:spPr>
        <p:txBody>
          <a:bodyPr>
            <a:normAutofit fontScale="62500" lnSpcReduction="20000"/>
          </a:bodyPr>
          <a:lstStyle/>
          <a:p>
            <a:pPr marL="0" indent="0">
              <a:buFont typeface="Wingdings" pitchFamily="2" charset="2"/>
              <a:buNone/>
              <a:defRPr/>
            </a:pPr>
            <a:r>
              <a:rPr lang="en-US" dirty="0" smtClean="0">
                <a:ea typeface="+mn-ea"/>
              </a:rPr>
              <a:t>NHS genetic testing, e.g. colon disease </a:t>
            </a:r>
          </a:p>
          <a:p>
            <a:pPr marL="0" indent="0">
              <a:buFont typeface="Wingdings" pitchFamily="2" charset="2"/>
              <a:buNone/>
              <a:defRPr/>
            </a:pPr>
            <a:r>
              <a:rPr lang="en-US" dirty="0" smtClean="0">
                <a:ea typeface="+mn-ea"/>
              </a:rPr>
              <a:t>Annotation of SNPs (Single Nucleotide Polymorphisms) in patient data, ready for interpretation by clinician.</a:t>
            </a:r>
          </a:p>
          <a:p>
            <a:pPr marL="0" indent="0">
              <a:buFont typeface="Wingdings" pitchFamily="2" charset="2"/>
              <a:buNone/>
              <a:defRPr/>
            </a:pPr>
            <a:r>
              <a:rPr lang="en-US" b="1" dirty="0" smtClean="0">
                <a:ea typeface="+mn-ea"/>
              </a:rPr>
              <a:t>Diagnostic Testing Today</a:t>
            </a:r>
          </a:p>
          <a:p>
            <a:pPr>
              <a:lnSpc>
                <a:spcPct val="80000"/>
              </a:lnSpc>
              <a:buFont typeface="Wingdings" pitchFamily="2" charset="2"/>
              <a:buChar char="l"/>
              <a:defRPr/>
            </a:pPr>
            <a:r>
              <a:rPr lang="en-GB" sz="3200" dirty="0" smtClean="0">
                <a:ea typeface="+mn-ea"/>
              </a:rPr>
              <a:t>Purify DNA. PCRs </a:t>
            </a:r>
            <a:r>
              <a:rPr lang="en-GB" sz="3200" dirty="0">
                <a:ea typeface="+mn-ea"/>
              </a:rPr>
              <a:t>exons of relevant genes (MLH1, MSH2, MSH6).</a:t>
            </a:r>
          </a:p>
          <a:p>
            <a:pPr>
              <a:lnSpc>
                <a:spcPct val="80000"/>
              </a:lnSpc>
              <a:buFont typeface="Wingdings" pitchFamily="2" charset="2"/>
              <a:buChar char="l"/>
              <a:defRPr/>
            </a:pPr>
            <a:r>
              <a:rPr lang="en-GB" sz="3200" dirty="0" smtClean="0">
                <a:ea typeface="+mn-ea"/>
              </a:rPr>
              <a:t>Sequence, identify </a:t>
            </a:r>
            <a:r>
              <a:rPr lang="en-GB" sz="3200" dirty="0">
                <a:ea typeface="+mn-ea"/>
              </a:rPr>
              <a:t>variants, </a:t>
            </a:r>
            <a:r>
              <a:rPr lang="en-GB" sz="3200" dirty="0" smtClean="0">
                <a:ea typeface="+mn-ea"/>
              </a:rPr>
              <a:t>classify: </a:t>
            </a:r>
            <a:r>
              <a:rPr lang="en-GB" sz="3200" dirty="0">
                <a:ea typeface="+mn-ea"/>
              </a:rPr>
              <a:t>(pathogenic, not pathogenic, unknown significance </a:t>
            </a:r>
            <a:r>
              <a:rPr lang="en-GB" sz="3200" dirty="0" smtClean="0">
                <a:ea typeface="+mn-ea"/>
              </a:rPr>
              <a:t>etc.).</a:t>
            </a:r>
            <a:endParaRPr lang="en-GB" sz="3200" dirty="0">
              <a:ea typeface="+mn-ea"/>
            </a:endParaRPr>
          </a:p>
          <a:p>
            <a:pPr>
              <a:lnSpc>
                <a:spcPct val="80000"/>
              </a:lnSpc>
              <a:buFont typeface="Wingdings" pitchFamily="2" charset="2"/>
              <a:buChar char="l"/>
              <a:defRPr/>
            </a:pPr>
            <a:r>
              <a:rPr lang="en-GB" sz="3200" dirty="0">
                <a:ea typeface="+mn-ea"/>
              </a:rPr>
              <a:t>Writes report to </a:t>
            </a:r>
            <a:r>
              <a:rPr lang="en-GB" sz="3200" dirty="0" smtClean="0">
                <a:ea typeface="+mn-ea"/>
              </a:rPr>
              <a:t>clinician</a:t>
            </a:r>
            <a:endParaRPr lang="en-US" b="1" dirty="0" smtClean="0">
              <a:ea typeface="+mn-ea"/>
            </a:endParaRPr>
          </a:p>
          <a:p>
            <a:pPr marL="0" indent="0">
              <a:buFont typeface="Wingdings" pitchFamily="2" charset="2"/>
              <a:buNone/>
              <a:defRPr/>
            </a:pPr>
            <a:r>
              <a:rPr lang="en-US" b="1" dirty="0" smtClean="0">
                <a:ea typeface="+mn-ea"/>
              </a:rPr>
              <a:t>Diagnostic Testing Tomorrow (or later today) </a:t>
            </a:r>
            <a:r>
              <a:rPr lang="en-US" dirty="0" smtClean="0">
                <a:ea typeface="+mn-ea"/>
              </a:rPr>
              <a:t>uses whole genome sequencing</a:t>
            </a:r>
            <a:endParaRPr lang="en-US" b="1"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smtClean="0">
              <a:ea typeface="+mn-ea"/>
            </a:endParaRPr>
          </a:p>
          <a:p>
            <a:pPr marL="0" indent="0">
              <a:buFont typeface="Wingdings" pitchFamily="2" charset="2"/>
              <a:buNone/>
              <a:defRPr/>
            </a:pPr>
            <a:endParaRPr lang="en-US" dirty="0">
              <a:ea typeface="+mn-ea"/>
            </a:endParaRPr>
          </a:p>
          <a:p>
            <a:pPr marL="0" indent="0">
              <a:buFont typeface="Wingdings" pitchFamily="2" charset="2"/>
              <a:buNone/>
              <a:defRPr/>
            </a:pPr>
            <a:endParaRPr lang="en-GB" dirty="0">
              <a:ea typeface="+mn-ea"/>
            </a:endParaRPr>
          </a:p>
        </p:txBody>
      </p:sp>
      <p:grpSp>
        <p:nvGrpSpPr>
          <p:cNvPr id="3076" name="Group 11"/>
          <p:cNvGrpSpPr>
            <a:grpSpLocks/>
          </p:cNvGrpSpPr>
          <p:nvPr/>
        </p:nvGrpSpPr>
        <p:grpSpPr bwMode="auto">
          <a:xfrm>
            <a:off x="576263" y="3711575"/>
            <a:ext cx="7991475" cy="2525713"/>
            <a:chOff x="407571" y="3424758"/>
            <a:chExt cx="7992888" cy="2525686"/>
          </a:xfrm>
        </p:grpSpPr>
        <p:pic>
          <p:nvPicPr>
            <p:cNvPr id="3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9059" y="4516297"/>
              <a:ext cx="1611400" cy="10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571" y="3820802"/>
              <a:ext cx="18764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25700" y="3704155"/>
              <a:ext cx="914562" cy="2201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Next Gen </a:t>
              </a:r>
              <a:r>
                <a:rPr lang="en-US" dirty="0" err="1"/>
                <a:t>Seq</a:t>
              </a:r>
              <a:r>
                <a:rPr lang="en-US" dirty="0"/>
                <a:t> data</a:t>
              </a:r>
            </a:p>
            <a:p>
              <a:pPr algn="ctr" fontAlgn="auto">
                <a:spcBef>
                  <a:spcPts val="0"/>
                </a:spcBef>
                <a:spcAft>
                  <a:spcPts val="0"/>
                </a:spcAft>
                <a:defRPr/>
              </a:pPr>
              <a:endParaRPr lang="en-GB" dirty="0"/>
            </a:p>
          </p:txBody>
        </p:sp>
        <p:sp>
          <p:nvSpPr>
            <p:cNvPr id="7" name="Rectangle 6"/>
            <p:cNvSpPr/>
            <p:nvPr/>
          </p:nvSpPr>
          <p:spPr>
            <a:xfrm>
              <a:off x="3899100" y="3748605"/>
              <a:ext cx="1081279" cy="2201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Variation data</a:t>
              </a:r>
              <a:endParaRPr lang="en-GB" dirty="0"/>
            </a:p>
          </p:txBody>
        </p:sp>
        <p:sp>
          <p:nvSpPr>
            <p:cNvPr id="10" name="Right Arrow 9"/>
            <p:cNvSpPr/>
            <p:nvPr/>
          </p:nvSpPr>
          <p:spPr>
            <a:xfrm>
              <a:off x="2312908" y="4483610"/>
              <a:ext cx="304854" cy="48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Right Arrow 10"/>
            <p:cNvSpPr/>
            <p:nvPr/>
          </p:nvSpPr>
          <p:spPr>
            <a:xfrm>
              <a:off x="3540262" y="4516946"/>
              <a:ext cx="358838" cy="484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ight Arrow 13"/>
            <p:cNvSpPr/>
            <p:nvPr/>
          </p:nvSpPr>
          <p:spPr>
            <a:xfrm>
              <a:off x="4988318" y="4859843"/>
              <a:ext cx="1800543" cy="484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Rounded Rectangle 14"/>
            <p:cNvSpPr/>
            <p:nvPr/>
          </p:nvSpPr>
          <p:spPr>
            <a:xfrm>
              <a:off x="5448774" y="3424758"/>
              <a:ext cx="2680174" cy="79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ANNOTATE, FILTER, DISPLAY</a:t>
              </a:r>
              <a:endParaRPr lang="en-GB" dirty="0"/>
            </a:p>
          </p:txBody>
        </p:sp>
        <p:cxnSp>
          <p:nvCxnSpPr>
            <p:cNvPr id="17" name="Straight Arrow Connector 16"/>
            <p:cNvCxnSpPr/>
            <p:nvPr/>
          </p:nvCxnSpPr>
          <p:spPr>
            <a:xfrm>
              <a:off x="6012437" y="4216913"/>
              <a:ext cx="0" cy="75087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077" name="TextBox 15"/>
          <p:cNvSpPr txBox="1">
            <a:spLocks noChangeArrowheads="1"/>
          </p:cNvSpPr>
          <p:nvPr/>
        </p:nvSpPr>
        <p:spPr bwMode="auto">
          <a:xfrm>
            <a:off x="1042988" y="6238875"/>
            <a:ext cx="583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i="1"/>
              <a:t>New problem: How do we classify all the variants that we discover?</a:t>
            </a:r>
          </a:p>
        </p:txBody>
      </p:sp>
    </p:spTree>
    <p:extLst>
      <p:ext uri="{BB962C8B-B14F-4D97-AF65-F5344CB8AC3E}">
        <p14:creationId xmlns:p14="http://schemas.microsoft.com/office/powerpoint/2010/main" val="234981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92275" y="-26988"/>
            <a:ext cx="7110413" cy="1152526"/>
          </a:xfrm>
        </p:spPr>
        <p:txBody>
          <a:bodyPr/>
          <a:lstStyle/>
          <a:p>
            <a:r>
              <a:rPr lang="en-US">
                <a:latin typeface="Calibri" charset="0"/>
              </a:rPr>
              <a:t>SNP annotation</a:t>
            </a:r>
            <a:endParaRPr lang="en-GB">
              <a:latin typeface="Calibri"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2995612"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1196975"/>
            <a:ext cx="42338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762500"/>
            <a:ext cx="57594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87513" y="2205038"/>
            <a:ext cx="5051425" cy="2808287"/>
          </a:xfrm>
          <a:ln>
            <a:solidFill>
              <a:schemeClr val="accent1"/>
            </a:solid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Font typeface="Wingdings" pitchFamily="2" charset="2"/>
              <a:buNone/>
              <a:defRPr/>
            </a:pPr>
            <a:r>
              <a:rPr lang="en-US" dirty="0" smtClean="0"/>
              <a:t>Annotation task</a:t>
            </a:r>
          </a:p>
          <a:p>
            <a:pPr>
              <a:buFont typeface="Wingdings" pitchFamily="2" charset="2"/>
              <a:buChar char="l"/>
              <a:defRPr/>
            </a:pPr>
            <a:r>
              <a:rPr lang="en-US" dirty="0" smtClean="0"/>
              <a:t>Location, Gene, Transcript</a:t>
            </a:r>
          </a:p>
          <a:p>
            <a:pPr>
              <a:buFont typeface="Wingdings" pitchFamily="2" charset="2"/>
              <a:buChar char="l"/>
              <a:defRPr/>
            </a:pPr>
            <a:r>
              <a:rPr lang="en-US" dirty="0" smtClean="0"/>
              <a:t>Present in public databases, </a:t>
            </a:r>
            <a:r>
              <a:rPr lang="en-US" dirty="0" err="1" smtClean="0"/>
              <a:t>dbSNP</a:t>
            </a:r>
            <a:r>
              <a:rPr lang="en-US" dirty="0" smtClean="0"/>
              <a:t> </a:t>
            </a:r>
            <a:r>
              <a:rPr lang="en-US" dirty="0" err="1" smtClean="0"/>
              <a:t>etc</a:t>
            </a:r>
            <a:endParaRPr lang="en-US" dirty="0" smtClean="0"/>
          </a:p>
          <a:p>
            <a:pPr>
              <a:buFont typeface="Wingdings" pitchFamily="2" charset="2"/>
              <a:buChar char="l"/>
              <a:defRPr/>
            </a:pPr>
            <a:r>
              <a:rPr lang="en-US" dirty="0" smtClean="0"/>
              <a:t>Missense prediction tool scores (SIFT, polyphen2 etc.)</a:t>
            </a:r>
          </a:p>
          <a:p>
            <a:pPr>
              <a:buFont typeface="Wingdings" pitchFamily="2" charset="2"/>
              <a:buChar char="l"/>
              <a:defRPr/>
            </a:pPr>
            <a:r>
              <a:rPr lang="en-US" dirty="0" smtClean="0"/>
              <a:t>Frequency in e.g. 1000 genome data</a:t>
            </a:r>
          </a:p>
          <a:p>
            <a:pPr>
              <a:buFont typeface="Wingdings" pitchFamily="2" charset="2"/>
              <a:buChar char="l"/>
              <a:defRPr/>
            </a:pPr>
            <a:r>
              <a:rPr lang="en-US" dirty="0" smtClean="0"/>
              <a:t>Conservation data (cross species)</a:t>
            </a:r>
          </a:p>
          <a:p>
            <a:pPr marL="0" indent="0">
              <a:buFont typeface="Wingdings" pitchFamily="2" charset="2"/>
              <a:buNone/>
              <a:defRPr/>
            </a:pPr>
            <a:endParaRPr lang="en-US" dirty="0" smtClean="0"/>
          </a:p>
          <a:p>
            <a:pPr marL="0" indent="0">
              <a:buFont typeface="Wingdings" pitchFamily="2" charset="2"/>
              <a:buNone/>
              <a:defRPr/>
            </a:pPr>
            <a:endParaRPr lang="en-GB" dirty="0"/>
          </a:p>
        </p:txBody>
      </p:sp>
      <p:sp>
        <p:nvSpPr>
          <p:cNvPr id="4103" name="TextBox 5"/>
          <p:cNvSpPr txBox="1">
            <a:spLocks noChangeArrowheads="1"/>
          </p:cNvSpPr>
          <p:nvPr/>
        </p:nvSpPr>
        <p:spPr bwMode="auto">
          <a:xfrm>
            <a:off x="6838950" y="3429000"/>
            <a:ext cx="2305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i="1"/>
              <a:t>Workflows are good for collecting and integrating data from a variety of sources, into one place </a:t>
            </a:r>
          </a:p>
        </p:txBody>
      </p:sp>
    </p:spTree>
    <p:extLst>
      <p:ext uri="{BB962C8B-B14F-4D97-AF65-F5344CB8AC3E}">
        <p14:creationId xmlns:p14="http://schemas.microsoft.com/office/powerpoint/2010/main" val="38664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atin typeface="Calibri" charset="0"/>
              </a:rPr>
              <a:t>Taverna Workflows </a:t>
            </a:r>
          </a:p>
        </p:txBody>
      </p:sp>
      <p:sp>
        <p:nvSpPr>
          <p:cNvPr id="5123" name="Rectangle 4"/>
          <p:cNvSpPr>
            <a:spLocks noGrp="1" noChangeArrowheads="1"/>
          </p:cNvSpPr>
          <p:nvPr>
            <p:ph sz="half" idx="1"/>
          </p:nvPr>
        </p:nvSpPr>
        <p:spPr>
          <a:xfrm>
            <a:off x="446088" y="1125538"/>
            <a:ext cx="4630737" cy="5399087"/>
          </a:xfrm>
        </p:spPr>
        <p:txBody>
          <a:bodyPr/>
          <a:lstStyle/>
          <a:p>
            <a:r>
              <a:rPr lang="en-GB" sz="2400">
                <a:latin typeface="Calibri" charset="0"/>
              </a:rPr>
              <a:t>Workflow management system</a:t>
            </a:r>
          </a:p>
          <a:p>
            <a:r>
              <a:rPr lang="en-GB" sz="2400">
                <a:latin typeface="Calibri" charset="0"/>
              </a:rPr>
              <a:t>Sophisticated analysis pipelines</a:t>
            </a:r>
          </a:p>
          <a:p>
            <a:pPr>
              <a:lnSpc>
                <a:spcPct val="110000"/>
              </a:lnSpc>
            </a:pPr>
            <a:r>
              <a:rPr lang="en-US" sz="2400">
                <a:latin typeface="Calibri" charset="0"/>
                <a:cs typeface="ＭＳ Ｐゴシック" charset="0"/>
              </a:rPr>
              <a:t>A set of </a:t>
            </a:r>
            <a:r>
              <a:rPr lang="en-US" sz="2400">
                <a:latin typeface="Calibri" charset="0"/>
                <a:cs typeface="ＭＳ Ｐゴシック" charset="0"/>
                <a:sym typeface="Corbel Bold" charset="0"/>
              </a:rPr>
              <a:t>services</a:t>
            </a:r>
            <a:r>
              <a:rPr lang="en-US" sz="2400">
                <a:latin typeface="Calibri" charset="0"/>
                <a:cs typeface="ＭＳ Ｐゴシック" charset="0"/>
              </a:rPr>
              <a:t> to analyse or manage data (either local or remote)</a:t>
            </a:r>
          </a:p>
          <a:p>
            <a:pPr>
              <a:lnSpc>
                <a:spcPct val="110000"/>
              </a:lnSpc>
            </a:pPr>
            <a:r>
              <a:rPr lang="en-US" sz="2400">
                <a:latin typeface="Calibri" charset="0"/>
                <a:cs typeface="ＭＳ Ｐゴシック" charset="0"/>
              </a:rPr>
              <a:t>Automation of data flow through services</a:t>
            </a:r>
          </a:p>
          <a:p>
            <a:pPr>
              <a:lnSpc>
                <a:spcPct val="110000"/>
              </a:lnSpc>
            </a:pPr>
            <a:r>
              <a:rPr lang="en-US" sz="2400">
                <a:latin typeface="Calibri" charset="0"/>
                <a:cs typeface="ＭＳ Ｐゴシック" charset="0"/>
              </a:rPr>
              <a:t>Control of service invocation</a:t>
            </a:r>
          </a:p>
          <a:p>
            <a:r>
              <a:rPr lang="en-GB" sz="2400">
                <a:latin typeface="Calibri" charset="0"/>
              </a:rPr>
              <a:t>Iteration over data sets</a:t>
            </a:r>
          </a:p>
          <a:p>
            <a:r>
              <a:rPr lang="en-GB" sz="2400">
                <a:latin typeface="Calibri" charset="0"/>
              </a:rPr>
              <a:t>Provenance collection</a:t>
            </a:r>
          </a:p>
          <a:p>
            <a:r>
              <a:rPr lang="en-GB" sz="2400">
                <a:latin typeface="Calibri" charset="0"/>
              </a:rPr>
              <a:t>Extensible and open source</a:t>
            </a:r>
          </a:p>
        </p:txBody>
      </p:sp>
      <p:pic>
        <p:nvPicPr>
          <p:cNvPr id="5124" name="Picture 7" descr="pathways_from_diff_expressed_genes_22895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125538"/>
            <a:ext cx="40608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668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715963" y="5437188"/>
            <a:ext cx="7286625" cy="944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a:latin typeface="Calibri" charset="0"/>
              </a:rPr>
              <a:t>Nucleic Acids Res. 2006 Jul 1;34(Web Server issue):W729-32.</a:t>
            </a:r>
            <a:endParaRPr lang="en-US" b="1">
              <a:latin typeface="Calibri" charset="0"/>
            </a:endParaRPr>
          </a:p>
          <a:p>
            <a:r>
              <a:rPr lang="en-US" b="1">
                <a:latin typeface="Calibri" charset="0"/>
              </a:rPr>
              <a:t>Taverna: a tool for building and running workflows of services.</a:t>
            </a:r>
          </a:p>
          <a:p>
            <a:r>
              <a:rPr lang="en-US">
                <a:latin typeface="Calibri" charset="0"/>
              </a:rPr>
              <a:t>Hull D, Wolstencroft K, Stevens R, Goble C, Pocock MR, Li P, Oinn T.</a:t>
            </a:r>
          </a:p>
        </p:txBody>
      </p:sp>
      <p:pic>
        <p:nvPicPr>
          <p:cNvPr id="6147" name="Picture 10" descr="tavernaP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114425"/>
            <a:ext cx="561657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12"/>
          <p:cNvSpPr>
            <a:spLocks noChangeArrowheads="1"/>
          </p:cNvSpPr>
          <p:nvPr/>
        </p:nvSpPr>
        <p:spPr bwMode="auto">
          <a:xfrm>
            <a:off x="539750" y="908050"/>
            <a:ext cx="2808288" cy="936625"/>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GB">
                <a:latin typeface="Calibri" charset="0"/>
              </a:rPr>
              <a:t>Freely available</a:t>
            </a:r>
          </a:p>
          <a:p>
            <a:pPr algn="ctr"/>
            <a:r>
              <a:rPr lang="en-GB">
                <a:latin typeface="Calibri" charset="0"/>
              </a:rPr>
              <a:t>open source</a:t>
            </a:r>
          </a:p>
          <a:p>
            <a:pPr algn="ctr"/>
            <a:r>
              <a:rPr lang="en-GB">
                <a:latin typeface="Calibri" charset="0"/>
              </a:rPr>
              <a:t>Current Version 2.4</a:t>
            </a:r>
          </a:p>
        </p:txBody>
      </p:sp>
      <p:sp>
        <p:nvSpPr>
          <p:cNvPr id="6149" name="AutoShape 14"/>
          <p:cNvSpPr>
            <a:spLocks noChangeArrowheads="1"/>
          </p:cNvSpPr>
          <p:nvPr/>
        </p:nvSpPr>
        <p:spPr bwMode="auto">
          <a:xfrm>
            <a:off x="539750" y="1989138"/>
            <a:ext cx="2808288" cy="936625"/>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GB">
                <a:latin typeface="Calibri" charset="0"/>
              </a:rPr>
              <a:t>#80,000+ downloads </a:t>
            </a:r>
          </a:p>
          <a:p>
            <a:pPr algn="ctr"/>
            <a:r>
              <a:rPr lang="en-GB">
                <a:latin typeface="Calibri" charset="0"/>
              </a:rPr>
              <a:t>across version</a:t>
            </a:r>
          </a:p>
        </p:txBody>
      </p:sp>
      <p:sp>
        <p:nvSpPr>
          <p:cNvPr id="6150" name="AutoShape 15"/>
          <p:cNvSpPr>
            <a:spLocks noChangeArrowheads="1"/>
          </p:cNvSpPr>
          <p:nvPr/>
        </p:nvSpPr>
        <p:spPr bwMode="auto">
          <a:xfrm>
            <a:off x="539750" y="3068638"/>
            <a:ext cx="2808288" cy="936625"/>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GB">
                <a:latin typeface="Calibri" charset="0"/>
              </a:rPr>
              <a:t>Part of the myGrid Toolkit</a:t>
            </a:r>
          </a:p>
        </p:txBody>
      </p:sp>
      <p:sp>
        <p:nvSpPr>
          <p:cNvPr id="6151" name="Title 22"/>
          <p:cNvSpPr>
            <a:spLocks/>
          </p:cNvSpPr>
          <p:nvPr/>
        </p:nvSpPr>
        <p:spPr bwMode="auto">
          <a:xfrm>
            <a:off x="1042988" y="188913"/>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en-GB" sz="3200" b="1">
                <a:solidFill>
                  <a:srgbClr val="004674"/>
                </a:solidFill>
                <a:latin typeface="Calibri" charset="0"/>
                <a:cs typeface="ＭＳ Ｐゴシック" charset="0"/>
              </a:rPr>
              <a:t>Taverna</a:t>
            </a:r>
          </a:p>
          <a:p>
            <a:pPr algn="r"/>
            <a:r>
              <a:rPr lang="en-GB" sz="3200">
                <a:latin typeface="Calibri" charset="0"/>
              </a:rPr>
              <a:t>http://www.taverna.org.uk/</a:t>
            </a:r>
          </a:p>
          <a:p>
            <a:pPr algn="r"/>
            <a:endParaRPr lang="en-GB" sz="3200" b="1">
              <a:solidFill>
                <a:srgbClr val="004674"/>
              </a:solidFill>
              <a:latin typeface="Calibri" charset="0"/>
              <a:cs typeface="ＭＳ Ｐゴシック" charset="0"/>
            </a:endParaRPr>
          </a:p>
        </p:txBody>
      </p:sp>
      <p:sp>
        <p:nvSpPr>
          <p:cNvPr id="6152" name="AutoShape 15"/>
          <p:cNvSpPr>
            <a:spLocks noChangeArrowheads="1"/>
          </p:cNvSpPr>
          <p:nvPr/>
        </p:nvSpPr>
        <p:spPr bwMode="auto">
          <a:xfrm>
            <a:off x="539750" y="4149725"/>
            <a:ext cx="2808288" cy="936625"/>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GB">
                <a:latin typeface="Calibri" charset="0"/>
              </a:rPr>
              <a:t>Windows/Mac OS X/</a:t>
            </a:r>
          </a:p>
          <a:p>
            <a:pPr algn="ctr"/>
            <a:r>
              <a:rPr lang="en-GB">
                <a:latin typeface="Calibri" charset="0"/>
              </a:rPr>
              <a:t>Linux/unix</a:t>
            </a:r>
          </a:p>
        </p:txBody>
      </p:sp>
    </p:spTree>
    <p:extLst>
      <p:ext uri="{BB962C8B-B14F-4D97-AF65-F5344CB8AC3E}">
        <p14:creationId xmlns:p14="http://schemas.microsoft.com/office/powerpoint/2010/main" val="24763955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692275" y="-26988"/>
            <a:ext cx="7110413" cy="1152526"/>
          </a:xfrm>
        </p:spPr>
        <p:txBody>
          <a:bodyPr/>
          <a:lstStyle/>
          <a:p>
            <a:r>
              <a:rPr lang="en-GB">
                <a:latin typeface="Calibri" charset="0"/>
              </a:rPr>
              <a:t>Variant classification</a:t>
            </a:r>
          </a:p>
        </p:txBody>
      </p:sp>
      <p:sp>
        <p:nvSpPr>
          <p:cNvPr id="4099" name="Rectangle 3"/>
          <p:cNvSpPr>
            <a:spLocks noGrp="1"/>
          </p:cNvSpPr>
          <p:nvPr>
            <p:ph idx="1"/>
          </p:nvPr>
        </p:nvSpPr>
        <p:spPr/>
        <p:txBody>
          <a:bodyPr anchor="ctr">
            <a:normAutofit fontScale="92500" lnSpcReduction="20000"/>
          </a:bodyPr>
          <a:lstStyle/>
          <a:p>
            <a:pPr>
              <a:lnSpc>
                <a:spcPct val="80000"/>
              </a:lnSpc>
              <a:buFont typeface="Wingdings" pitchFamily="2" charset="2"/>
              <a:buChar char="l"/>
              <a:defRPr/>
            </a:pPr>
            <a:r>
              <a:rPr lang="en-GB" sz="2800" dirty="0">
                <a:ea typeface="+mn-ea"/>
              </a:rPr>
              <a:t>Easy to classify: Nonsense mutations. (Single base insertion causing frame shift in coding exon. Creation of stop codon).</a:t>
            </a:r>
          </a:p>
          <a:p>
            <a:pPr>
              <a:lnSpc>
                <a:spcPct val="80000"/>
              </a:lnSpc>
              <a:buFont typeface="Wingdings" pitchFamily="2" charset="2"/>
              <a:buChar char="l"/>
              <a:defRPr/>
            </a:pPr>
            <a:r>
              <a:rPr lang="en-GB" sz="2800" dirty="0">
                <a:ea typeface="+mn-ea"/>
              </a:rPr>
              <a:t>Less easy: </a:t>
            </a:r>
            <a:r>
              <a:rPr lang="en-GB" sz="2800" dirty="0" smtClean="0">
                <a:ea typeface="+mn-ea"/>
              </a:rPr>
              <a:t>Synonymous</a:t>
            </a:r>
            <a:br>
              <a:rPr lang="en-GB" sz="2800" dirty="0" smtClean="0">
                <a:ea typeface="+mn-ea"/>
              </a:rPr>
            </a:br>
            <a:r>
              <a:rPr lang="en-GB" sz="2800" dirty="0" smtClean="0">
                <a:ea typeface="+mn-ea"/>
              </a:rPr>
              <a:t>mutations</a:t>
            </a:r>
            <a:r>
              <a:rPr lang="en-GB" sz="2800" dirty="0">
                <a:ea typeface="+mn-ea"/>
              </a:rPr>
              <a:t>. Do they </a:t>
            </a:r>
            <a:r>
              <a:rPr lang="en-GB" sz="2800" dirty="0" smtClean="0">
                <a:ea typeface="+mn-ea"/>
              </a:rPr>
              <a:t>alter</a:t>
            </a:r>
            <a:br>
              <a:rPr lang="en-GB" sz="2800" dirty="0" smtClean="0">
                <a:ea typeface="+mn-ea"/>
              </a:rPr>
            </a:br>
            <a:r>
              <a:rPr lang="en-GB" sz="2800" dirty="0" smtClean="0">
                <a:ea typeface="+mn-ea"/>
              </a:rPr>
              <a:t>splicing</a:t>
            </a:r>
            <a:r>
              <a:rPr lang="en-GB" sz="2800" dirty="0">
                <a:ea typeface="+mn-ea"/>
              </a:rPr>
              <a:t>?</a:t>
            </a:r>
          </a:p>
          <a:p>
            <a:pPr>
              <a:lnSpc>
                <a:spcPct val="80000"/>
              </a:lnSpc>
              <a:buFont typeface="Wingdings" pitchFamily="2" charset="2"/>
              <a:buChar char="l"/>
              <a:defRPr/>
            </a:pPr>
            <a:r>
              <a:rPr lang="en-GB" sz="2800" dirty="0">
                <a:ea typeface="+mn-ea"/>
              </a:rPr>
              <a:t>Hard to classify: </a:t>
            </a:r>
            <a:r>
              <a:rPr lang="en-GB" sz="2800" dirty="0" smtClean="0">
                <a:ea typeface="+mn-ea"/>
              </a:rPr>
              <a:t>Missense</a:t>
            </a:r>
            <a:br>
              <a:rPr lang="en-GB" sz="2800" dirty="0" smtClean="0">
                <a:ea typeface="+mn-ea"/>
              </a:rPr>
            </a:br>
            <a:r>
              <a:rPr lang="en-GB" sz="2800" dirty="0" smtClean="0">
                <a:ea typeface="+mn-ea"/>
              </a:rPr>
              <a:t>(Non-synonymous</a:t>
            </a:r>
            <a:br>
              <a:rPr lang="en-GB" sz="2800" dirty="0" smtClean="0">
                <a:ea typeface="+mn-ea"/>
              </a:rPr>
            </a:br>
            <a:r>
              <a:rPr lang="en-GB" sz="2800" dirty="0" smtClean="0">
                <a:ea typeface="+mn-ea"/>
              </a:rPr>
              <a:t>mutations</a:t>
            </a:r>
            <a:r>
              <a:rPr lang="en-GB" sz="2800" dirty="0">
                <a:ea typeface="+mn-ea"/>
              </a:rPr>
              <a:t>). Do they </a:t>
            </a:r>
            <a:r>
              <a:rPr lang="en-GB" sz="2800" dirty="0" smtClean="0">
                <a:ea typeface="+mn-ea"/>
              </a:rPr>
              <a:t>affect</a:t>
            </a:r>
            <a:br>
              <a:rPr lang="en-GB" sz="2800" dirty="0" smtClean="0">
                <a:ea typeface="+mn-ea"/>
              </a:rPr>
            </a:br>
            <a:r>
              <a:rPr lang="en-GB" sz="2800" dirty="0" smtClean="0">
                <a:ea typeface="+mn-ea"/>
              </a:rPr>
              <a:t>function </a:t>
            </a:r>
            <a:r>
              <a:rPr lang="en-GB" sz="2800" dirty="0">
                <a:ea typeface="+mn-ea"/>
              </a:rPr>
              <a:t>or splicing?</a:t>
            </a:r>
          </a:p>
          <a:p>
            <a:pPr>
              <a:lnSpc>
                <a:spcPct val="80000"/>
              </a:lnSpc>
              <a:buFont typeface="Wingdings" pitchFamily="2" charset="2"/>
              <a:buChar char="l"/>
              <a:defRPr/>
            </a:pPr>
            <a:r>
              <a:rPr lang="en-GB" sz="2800" dirty="0">
                <a:ea typeface="+mn-ea"/>
              </a:rPr>
              <a:t>In order to classify </a:t>
            </a:r>
            <a:r>
              <a:rPr lang="en-GB" sz="2800" dirty="0" smtClean="0">
                <a:ea typeface="+mn-ea"/>
              </a:rPr>
              <a:t>missense</a:t>
            </a:r>
            <a:br>
              <a:rPr lang="en-GB" sz="2800" dirty="0" smtClean="0">
                <a:ea typeface="+mn-ea"/>
              </a:rPr>
            </a:br>
            <a:r>
              <a:rPr lang="en-GB" sz="2800" dirty="0" smtClean="0">
                <a:ea typeface="+mn-ea"/>
              </a:rPr>
              <a:t>mutations</a:t>
            </a:r>
            <a:r>
              <a:rPr lang="en-GB" sz="2800" dirty="0">
                <a:ea typeface="+mn-ea"/>
              </a:rPr>
              <a:t>, clinical scientists need to integrate data from a variety of sources, including prediction </a:t>
            </a:r>
            <a:r>
              <a:rPr lang="en-GB" sz="2800" dirty="0" err="1">
                <a:ea typeface="+mn-ea"/>
              </a:rPr>
              <a:t>algorithims</a:t>
            </a:r>
            <a:r>
              <a:rPr lang="en-GB" sz="2800" dirty="0">
                <a:ea typeface="+mn-ea"/>
              </a:rPr>
              <a:t>.</a:t>
            </a:r>
          </a:p>
          <a:p>
            <a:pPr>
              <a:lnSpc>
                <a:spcPct val="80000"/>
              </a:lnSpc>
              <a:buFont typeface="Wingdings" pitchFamily="2" charset="2"/>
              <a:buChar char="l"/>
              <a:defRPr/>
            </a:pPr>
            <a:r>
              <a:rPr lang="en-GB" sz="2800" dirty="0">
                <a:ea typeface="+mn-ea"/>
              </a:rPr>
              <a:t>SOPs for classifying variants have been </a:t>
            </a:r>
            <a:r>
              <a:rPr lang="en-GB" sz="2800" dirty="0" smtClean="0">
                <a:ea typeface="+mn-ea"/>
              </a:rPr>
              <a:t>developed, e.g. </a:t>
            </a:r>
            <a:r>
              <a:rPr lang="en-GB" sz="2800" dirty="0">
                <a:ea typeface="+mn-ea"/>
              </a:rPr>
              <a:t>CMGS/VKGL Guidelines for Missense Variant Analysis</a:t>
            </a:r>
            <a:r>
              <a:rPr lang="en-GB" sz="2800" dirty="0" smtClean="0">
                <a:ea typeface="+mn-ea"/>
              </a:rPr>
              <a:t>   </a:t>
            </a:r>
            <a:endParaRPr lang="en-GB" sz="2800" dirty="0">
              <a:ea typeface="+mn-ea"/>
            </a:endParaRPr>
          </a:p>
        </p:txBody>
      </p:sp>
      <p:sp>
        <p:nvSpPr>
          <p:cNvPr id="7172" name="Text Box 4"/>
          <p:cNvSpPr txBox="1">
            <a:spLocks noChangeArrowheads="1"/>
          </p:cNvSpPr>
          <p:nvPr/>
        </p:nvSpPr>
        <p:spPr bwMode="auto">
          <a:xfrm>
            <a:off x="-1497013" y="33766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GB">
              <a:latin typeface="Arial" charset="0"/>
            </a:endParaRPr>
          </a:p>
        </p:txBody>
      </p:sp>
      <p:pic>
        <p:nvPicPr>
          <p:cNvPr id="7173" name="Picture 5" descr="cred"/>
          <p:cNvPicPr>
            <a:picLocks noChangeAspect="1" noChangeArrowheads="1"/>
          </p:cNvPicPr>
          <p:nvPr/>
        </p:nvPicPr>
        <p:blipFill>
          <a:blip r:embed="rId3">
            <a:extLst>
              <a:ext uri="{28A0092B-C50C-407E-A947-70E740481C1C}">
                <a14:useLocalDpi xmlns:a14="http://schemas.microsoft.com/office/drawing/2010/main" val="0"/>
              </a:ext>
            </a:extLst>
          </a:blip>
          <a:srcRect l="8801" t="3172" r="7205" b="3391"/>
          <a:stretch>
            <a:fillRect/>
          </a:stretch>
        </p:blipFill>
        <p:spPr bwMode="auto">
          <a:xfrm>
            <a:off x="4859338" y="1970088"/>
            <a:ext cx="4022725" cy="28987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4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92275" y="-26988"/>
            <a:ext cx="7110413" cy="1152526"/>
          </a:xfrm>
        </p:spPr>
        <p:txBody>
          <a:bodyPr/>
          <a:lstStyle/>
          <a:p>
            <a:r>
              <a:rPr lang="en-US">
                <a:latin typeface="Calibri" charset="0"/>
              </a:rPr>
              <a:t>SNP filtering / triage</a:t>
            </a:r>
            <a:endParaRPr lang="en-GB">
              <a:latin typeface="Calibri" charset="0"/>
            </a:endParaRPr>
          </a:p>
        </p:txBody>
      </p:sp>
      <p:sp>
        <p:nvSpPr>
          <p:cNvPr id="3" name="Content Placeholder 2"/>
          <p:cNvSpPr>
            <a:spLocks noGrp="1"/>
          </p:cNvSpPr>
          <p:nvPr>
            <p:ph idx="1"/>
          </p:nvPr>
        </p:nvSpPr>
        <p:spPr/>
        <p:txBody>
          <a:bodyPr anchor="ctr">
            <a:normAutofit fontScale="85000" lnSpcReduction="10000"/>
          </a:bodyPr>
          <a:lstStyle/>
          <a:p>
            <a:pPr marL="0" indent="0">
              <a:buFont typeface="Wingdings" pitchFamily="2" charset="2"/>
              <a:buNone/>
              <a:defRPr/>
            </a:pPr>
            <a:r>
              <a:rPr lang="en-US" dirty="0" smtClean="0">
                <a:ea typeface="+mn-ea"/>
              </a:rPr>
              <a:t>Reduction of 80K data points to those potentially with clinical significance.</a:t>
            </a:r>
          </a:p>
          <a:p>
            <a:pPr marL="0" indent="0">
              <a:buFont typeface="Wingdings" pitchFamily="2" charset="2"/>
              <a:buNone/>
              <a:defRPr/>
            </a:pPr>
            <a:r>
              <a:rPr lang="en-US" dirty="0" smtClean="0">
                <a:ea typeface="+mn-ea"/>
              </a:rPr>
              <a:t>Criteria</a:t>
            </a:r>
          </a:p>
          <a:p>
            <a:pPr>
              <a:buFont typeface="Wingdings" pitchFamily="2" charset="2"/>
              <a:buChar char="l"/>
              <a:defRPr/>
            </a:pPr>
            <a:r>
              <a:rPr lang="en-US" dirty="0" smtClean="0">
                <a:ea typeface="+mn-ea"/>
              </a:rPr>
              <a:t>Reduce to (disease)-specific gene list</a:t>
            </a:r>
          </a:p>
          <a:p>
            <a:pPr>
              <a:buFont typeface="Wingdings" pitchFamily="2" charset="2"/>
              <a:buChar char="l"/>
              <a:defRPr/>
            </a:pPr>
            <a:r>
              <a:rPr lang="en-US" dirty="0" smtClean="0">
                <a:ea typeface="+mn-ea"/>
              </a:rPr>
              <a:t>Sense &lt; Missense &lt; Stop codon </a:t>
            </a:r>
            <a:r>
              <a:rPr lang="en-US" dirty="0" err="1" smtClean="0">
                <a:ea typeface="+mn-ea"/>
              </a:rPr>
              <a:t>etc</a:t>
            </a:r>
            <a:endParaRPr lang="en-US" dirty="0" smtClean="0">
              <a:ea typeface="+mn-ea"/>
            </a:endParaRPr>
          </a:p>
          <a:p>
            <a:pPr>
              <a:buFont typeface="Wingdings" pitchFamily="2" charset="2"/>
              <a:buChar char="l"/>
              <a:defRPr/>
            </a:pPr>
            <a:r>
              <a:rPr lang="en-US" dirty="0" smtClean="0">
                <a:ea typeface="+mn-ea"/>
              </a:rPr>
              <a:t>Based on prediction tool scores</a:t>
            </a:r>
          </a:p>
          <a:p>
            <a:pPr>
              <a:buFont typeface="Wingdings" pitchFamily="2" charset="2"/>
              <a:buChar char="l"/>
              <a:defRPr/>
            </a:pPr>
            <a:r>
              <a:rPr lang="en-US" dirty="0" smtClean="0">
                <a:ea typeface="+mn-ea"/>
              </a:rPr>
              <a:t>Frequency in population (based on 1000 genome data </a:t>
            </a:r>
            <a:r>
              <a:rPr lang="en-US" dirty="0" err="1" smtClean="0">
                <a:ea typeface="+mn-ea"/>
              </a:rPr>
              <a:t>etc</a:t>
            </a:r>
            <a:r>
              <a:rPr lang="en-US" dirty="0" smtClean="0">
                <a:ea typeface="+mn-ea"/>
              </a:rPr>
              <a:t>) (high frequency implies non deleterious)</a:t>
            </a:r>
          </a:p>
          <a:p>
            <a:pPr>
              <a:buFont typeface="Wingdings" pitchFamily="2" charset="2"/>
              <a:buChar char="l"/>
              <a:defRPr/>
            </a:pPr>
            <a:r>
              <a:rPr lang="en-US" dirty="0" smtClean="0">
                <a:ea typeface="+mn-ea"/>
              </a:rPr>
              <a:t>Conservation across species (implies that change is deleterious)</a:t>
            </a:r>
            <a:endParaRPr lang="en-US" dirty="0">
              <a:ea typeface="+mn-ea"/>
            </a:endParaRPr>
          </a:p>
        </p:txBody>
      </p:sp>
    </p:spTree>
    <p:extLst>
      <p:ext uri="{BB962C8B-B14F-4D97-AF65-F5344CB8AC3E}">
        <p14:creationId xmlns:p14="http://schemas.microsoft.com/office/powerpoint/2010/main" val="2046697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6988"/>
            <a:ext cx="7110413" cy="1152526"/>
          </a:xfrm>
        </p:spPr>
        <p:txBody>
          <a:bodyPr>
            <a:normAutofit fontScale="90000"/>
          </a:bodyPr>
          <a:lstStyle/>
          <a:p>
            <a:pPr>
              <a:defRPr/>
            </a:pPr>
            <a:r>
              <a:rPr lang="en-US" dirty="0" smtClean="0">
                <a:ea typeface="+mj-ea"/>
              </a:rPr>
              <a:t>Collecting Provenance data using workflows</a:t>
            </a:r>
            <a:endParaRPr lang="en-GB" dirty="0">
              <a:ea typeface="+mj-ea"/>
            </a:endParaRPr>
          </a:p>
        </p:txBody>
      </p:sp>
      <p:sp>
        <p:nvSpPr>
          <p:cNvPr id="3" name="Content Placeholder 2"/>
          <p:cNvSpPr>
            <a:spLocks noGrp="1"/>
          </p:cNvSpPr>
          <p:nvPr>
            <p:ph idx="1"/>
          </p:nvPr>
        </p:nvSpPr>
        <p:spPr/>
        <p:txBody>
          <a:bodyPr anchor="ctr">
            <a:normAutofit fontScale="92500" lnSpcReduction="20000"/>
          </a:bodyPr>
          <a:lstStyle/>
          <a:p>
            <a:pPr marL="0" indent="0">
              <a:buFont typeface="Wingdings" pitchFamily="2" charset="2"/>
              <a:buNone/>
              <a:defRPr/>
            </a:pPr>
            <a:r>
              <a:rPr lang="en-US" dirty="0" smtClean="0">
                <a:ea typeface="+mn-ea"/>
              </a:rPr>
              <a:t>Workflows are good for visualizing a problem, organizing pipelines, and aligning intent with implementation.</a:t>
            </a:r>
            <a:endParaRPr lang="en-US" dirty="0">
              <a:ea typeface="+mn-ea"/>
            </a:endParaRPr>
          </a:p>
          <a:p>
            <a:pPr marL="0" indent="0">
              <a:buFont typeface="Wingdings" pitchFamily="2" charset="2"/>
              <a:buNone/>
              <a:defRPr/>
            </a:pPr>
            <a:r>
              <a:rPr lang="en-US" dirty="0" smtClean="0">
                <a:ea typeface="+mn-ea"/>
              </a:rPr>
              <a:t>Workflows are good for collecting </a:t>
            </a:r>
            <a:r>
              <a:rPr lang="en-US" i="1" dirty="0" smtClean="0">
                <a:ea typeface="+mn-ea"/>
              </a:rPr>
              <a:t>Provenance Data:</a:t>
            </a:r>
          </a:p>
          <a:p>
            <a:pPr>
              <a:buFont typeface="Wingdings" pitchFamily="2" charset="2"/>
              <a:buChar char="l"/>
              <a:defRPr/>
            </a:pPr>
            <a:r>
              <a:rPr lang="en-US" dirty="0" smtClean="0">
                <a:ea typeface="+mn-ea"/>
              </a:rPr>
              <a:t>What were the parameters used to build the dataset</a:t>
            </a:r>
          </a:p>
          <a:p>
            <a:pPr>
              <a:buFont typeface="Wingdings" pitchFamily="2" charset="2"/>
              <a:buChar char="l"/>
              <a:defRPr/>
            </a:pPr>
            <a:r>
              <a:rPr lang="en-US" dirty="0" smtClean="0">
                <a:ea typeface="+mn-ea"/>
              </a:rPr>
              <a:t>What versions of databases, genome assembly, machine</a:t>
            </a:r>
          </a:p>
          <a:p>
            <a:pPr>
              <a:buFont typeface="Wingdings" pitchFamily="2" charset="2"/>
              <a:buChar char="l"/>
              <a:defRPr/>
            </a:pPr>
            <a:r>
              <a:rPr lang="en-US" dirty="0" smtClean="0">
                <a:ea typeface="+mn-ea"/>
              </a:rPr>
              <a:t>Where does each piece of evidence for/against pathogenicity originate from?</a:t>
            </a:r>
          </a:p>
        </p:txBody>
      </p:sp>
    </p:spTree>
    <p:extLst>
      <p:ext uri="{BB962C8B-B14F-4D97-AF65-F5344CB8AC3E}">
        <p14:creationId xmlns:p14="http://schemas.microsoft.com/office/powerpoint/2010/main" val="1589633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692275" y="-26988"/>
            <a:ext cx="7110413" cy="1152526"/>
          </a:xfrm>
        </p:spPr>
        <p:txBody>
          <a:bodyPr/>
          <a:lstStyle/>
          <a:p>
            <a:r>
              <a:rPr lang="en-GB">
                <a:latin typeface="Calibri" charset="0"/>
              </a:rPr>
              <a:t>Ideal world</a:t>
            </a:r>
          </a:p>
        </p:txBody>
      </p:sp>
      <p:sp>
        <p:nvSpPr>
          <p:cNvPr id="10243" name="Rectangle 3"/>
          <p:cNvSpPr>
            <a:spLocks noGrp="1"/>
          </p:cNvSpPr>
          <p:nvPr>
            <p:ph idx="1"/>
          </p:nvPr>
        </p:nvSpPr>
        <p:spPr/>
        <p:txBody>
          <a:bodyPr anchor="ctr"/>
          <a:lstStyle/>
          <a:p>
            <a:r>
              <a:rPr lang="en-GB">
                <a:latin typeface="Calibri" charset="0"/>
              </a:rPr>
              <a:t>We “Cloudify” as much of possible of the current diagnostic workflow.</a:t>
            </a:r>
          </a:p>
          <a:p>
            <a:r>
              <a:rPr lang="en-GB">
                <a:latin typeface="Calibri" charset="0"/>
              </a:rPr>
              <a:t>We add some more, for example:</a:t>
            </a:r>
          </a:p>
          <a:p>
            <a:pPr lvl="1"/>
            <a:r>
              <a:rPr lang="en-GB">
                <a:latin typeface="Calibri" charset="0"/>
              </a:rPr>
              <a:t>depth of coverage</a:t>
            </a:r>
          </a:p>
          <a:p>
            <a:pPr lvl="1"/>
            <a:r>
              <a:rPr lang="en-GB">
                <a:latin typeface="Calibri" charset="0"/>
              </a:rPr>
              <a:t>Extent of coverage (what was missed)</a:t>
            </a:r>
          </a:p>
          <a:p>
            <a:pPr lvl="1"/>
            <a:r>
              <a:rPr lang="en-GB">
                <a:latin typeface="Calibri" charset="0"/>
              </a:rPr>
              <a:t>List of known pathogenics to check</a:t>
            </a:r>
          </a:p>
          <a:p>
            <a:r>
              <a:rPr lang="en-GB">
                <a:latin typeface="Calibri" charset="0"/>
              </a:rPr>
              <a:t>Store description of what you did for databasing/sharing.</a:t>
            </a:r>
          </a:p>
        </p:txBody>
      </p:sp>
    </p:spTree>
    <p:extLst>
      <p:ext uri="{BB962C8B-B14F-4D97-AF65-F5344CB8AC3E}">
        <p14:creationId xmlns:p14="http://schemas.microsoft.com/office/powerpoint/2010/main" val="308390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004888"/>
            <a:ext cx="8091487"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1692275" y="-26988"/>
            <a:ext cx="7110413" cy="1152526"/>
          </a:xfrm>
        </p:spPr>
        <p:txBody>
          <a:bodyPr/>
          <a:lstStyle/>
          <a:p>
            <a:r>
              <a:rPr lang="en-US">
                <a:latin typeface="Calibri" charset="0"/>
              </a:rPr>
              <a:t>Workflow</a:t>
            </a:r>
            <a:endParaRPr lang="en-GB">
              <a:latin typeface="Calibri" charset="0"/>
            </a:endParaRPr>
          </a:p>
        </p:txBody>
      </p:sp>
      <p:sp>
        <p:nvSpPr>
          <p:cNvPr id="3" name="Content Placeholder 2"/>
          <p:cNvSpPr>
            <a:spLocks noGrp="1"/>
          </p:cNvSpPr>
          <p:nvPr>
            <p:ph idx="1"/>
          </p:nvPr>
        </p:nvSpPr>
        <p:spPr>
          <a:xfrm>
            <a:off x="446088" y="1125538"/>
            <a:ext cx="5781675" cy="2232025"/>
          </a:xfrm>
        </p:spPr>
        <p:txBody>
          <a:bodyPr>
            <a:normAutofit/>
          </a:bodyPr>
          <a:lstStyle/>
          <a:p>
            <a:pPr>
              <a:lnSpc>
                <a:spcPct val="90000"/>
              </a:lnSpc>
            </a:pPr>
            <a:r>
              <a:rPr lang="en-US" sz="2800">
                <a:latin typeface="Calibri" charset="0"/>
              </a:rPr>
              <a:t>Taverna</a:t>
            </a:r>
            <a:r>
              <a:rPr lang="ja-JP" altLang="en-US" sz="2800">
                <a:latin typeface="Calibri" charset="0"/>
              </a:rPr>
              <a:t>’</a:t>
            </a:r>
            <a:r>
              <a:rPr lang="en-US" sz="2800">
                <a:latin typeface="Calibri" charset="0"/>
              </a:rPr>
              <a:t>s </a:t>
            </a:r>
            <a:r>
              <a:rPr lang="ja-JP" altLang="en-US" sz="2800">
                <a:latin typeface="Calibri" charset="0"/>
              </a:rPr>
              <a:t>“</a:t>
            </a:r>
            <a:r>
              <a:rPr lang="en-US" sz="2800">
                <a:latin typeface="Calibri" charset="0"/>
              </a:rPr>
              <a:t>Tool Service</a:t>
            </a:r>
            <a:r>
              <a:rPr lang="ja-JP" altLang="en-US" sz="2800">
                <a:latin typeface="Calibri" charset="0"/>
              </a:rPr>
              <a:t>”</a:t>
            </a:r>
            <a:r>
              <a:rPr lang="en-US" sz="2800">
                <a:latin typeface="Calibri" charset="0"/>
              </a:rPr>
              <a:t> feature – used to wrap Perl scripts and other command line applications</a:t>
            </a:r>
          </a:p>
          <a:p>
            <a:pPr>
              <a:lnSpc>
                <a:spcPct val="90000"/>
              </a:lnSpc>
            </a:pPr>
            <a:r>
              <a:rPr lang="en-US" sz="2800">
                <a:latin typeface="Calibri" charset="0"/>
              </a:rPr>
              <a:t>Uses VEP (Ensembl)</a:t>
            </a:r>
          </a:p>
          <a:p>
            <a:pPr>
              <a:lnSpc>
                <a:spcPct val="90000"/>
              </a:lnSpc>
            </a:pPr>
            <a:r>
              <a:rPr lang="en-US" sz="2800">
                <a:latin typeface="Calibri" charset="0"/>
              </a:rPr>
              <a:t>Passes references to files</a:t>
            </a:r>
          </a:p>
        </p:txBody>
      </p:sp>
    </p:spTree>
    <p:extLst>
      <p:ext uri="{BB962C8B-B14F-4D97-AF65-F5344CB8AC3E}">
        <p14:creationId xmlns:p14="http://schemas.microsoft.com/office/powerpoint/2010/main" val="71382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workflow system add?</a:t>
            </a:r>
            <a:endParaRPr lang="en-US" dirty="0"/>
          </a:p>
        </p:txBody>
      </p:sp>
      <p:sp>
        <p:nvSpPr>
          <p:cNvPr id="3" name="Content Placeholder 2"/>
          <p:cNvSpPr>
            <a:spLocks noGrp="1"/>
          </p:cNvSpPr>
          <p:nvPr>
            <p:ph idx="1"/>
          </p:nvPr>
        </p:nvSpPr>
        <p:spPr/>
        <p:txBody>
          <a:bodyPr>
            <a:normAutofit lnSpcReduction="10000"/>
          </a:bodyPr>
          <a:lstStyle/>
          <a:p>
            <a:r>
              <a:rPr lang="en-US" dirty="0" smtClean="0"/>
              <a:t>Conceptualize </a:t>
            </a:r>
          </a:p>
          <a:p>
            <a:r>
              <a:rPr lang="en-US" dirty="0" smtClean="0"/>
              <a:t>Visualize</a:t>
            </a:r>
          </a:p>
          <a:p>
            <a:endParaRPr lang="en-US" dirty="0" smtClean="0"/>
          </a:p>
          <a:p>
            <a:r>
              <a:rPr lang="en-US" dirty="0" smtClean="0"/>
              <a:t>Re-runnable / repeatable</a:t>
            </a:r>
          </a:p>
          <a:p>
            <a:r>
              <a:rPr lang="en-US" dirty="0" smtClean="0"/>
              <a:t>Sharing </a:t>
            </a:r>
          </a:p>
          <a:p>
            <a:r>
              <a:rPr lang="en-US" dirty="0" smtClean="0"/>
              <a:t>Scheduling</a:t>
            </a:r>
          </a:p>
          <a:p>
            <a:r>
              <a:rPr lang="en-US" dirty="0" smtClean="0"/>
              <a:t>Pushing the methods out from developers to the users</a:t>
            </a:r>
          </a:p>
          <a:p>
            <a:endParaRPr lang="en-US" dirty="0"/>
          </a:p>
        </p:txBody>
      </p:sp>
    </p:spTree>
    <p:extLst>
      <p:ext uri="{BB962C8B-B14F-4D97-AF65-F5344CB8AC3E}">
        <p14:creationId xmlns:p14="http://schemas.microsoft.com/office/powerpoint/2010/main" val="1783182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692275" y="-26988"/>
            <a:ext cx="7110413" cy="1152526"/>
          </a:xfrm>
        </p:spPr>
        <p:txBody>
          <a:bodyPr/>
          <a:lstStyle/>
          <a:p>
            <a:r>
              <a:rPr lang="en-GB">
                <a:latin typeface="Calibri" charset="0"/>
              </a:rPr>
              <a:t>Architecture overview</a:t>
            </a:r>
          </a:p>
        </p:txBody>
      </p:sp>
      <p:grpSp>
        <p:nvGrpSpPr>
          <p:cNvPr id="12291" name="Group 4"/>
          <p:cNvGrpSpPr>
            <a:grpSpLocks/>
          </p:cNvGrpSpPr>
          <p:nvPr/>
        </p:nvGrpSpPr>
        <p:grpSpPr bwMode="auto">
          <a:xfrm>
            <a:off x="252413" y="2446338"/>
            <a:ext cx="8639175" cy="3070225"/>
            <a:chOff x="1543160" y="25101932"/>
            <a:chExt cx="28191748" cy="10020152"/>
          </a:xfrm>
        </p:grpSpPr>
        <p:sp>
          <p:nvSpPr>
            <p:cNvPr id="6" name="Rectangle 5"/>
            <p:cNvSpPr/>
            <p:nvPr/>
          </p:nvSpPr>
          <p:spPr>
            <a:xfrm>
              <a:off x="4713566" y="25101932"/>
              <a:ext cx="25021342" cy="10020152"/>
            </a:xfrm>
            <a:prstGeom prst="rect">
              <a:avLst/>
            </a:prstGeom>
            <a:pattFill prst="solidDmnd">
              <a:fgClr>
                <a:schemeClr val="accent2">
                  <a:lumMod val="40000"/>
                  <a:lumOff val="60000"/>
                </a:schemeClr>
              </a:fgClr>
              <a:bgClr>
                <a:schemeClr val="accent2">
                  <a:lumMod val="60000"/>
                  <a:lumOff val="40000"/>
                </a:schemeClr>
              </a:bgClr>
            </a:pattFill>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a:p>
          </p:txBody>
        </p:sp>
        <p:sp>
          <p:nvSpPr>
            <p:cNvPr id="7" name="Flowchart: Process 6"/>
            <p:cNvSpPr/>
            <p:nvPr/>
          </p:nvSpPr>
          <p:spPr>
            <a:xfrm>
              <a:off x="5148720" y="25894631"/>
              <a:ext cx="4517311" cy="2766681"/>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Web</a:t>
              </a:r>
            </a:p>
            <a:p>
              <a:pPr algn="ctr" fontAlgn="auto">
                <a:spcBef>
                  <a:spcPts val="0"/>
                </a:spcBef>
                <a:spcAft>
                  <a:spcPts val="0"/>
                </a:spcAft>
                <a:defRPr/>
              </a:pPr>
              <a:r>
                <a:rPr lang="en-GB" sz="2000" dirty="0"/>
                <a:t>interface</a:t>
              </a:r>
            </a:p>
          </p:txBody>
        </p:sp>
        <p:sp>
          <p:nvSpPr>
            <p:cNvPr id="8" name="Flowchart: Document 7"/>
            <p:cNvSpPr/>
            <p:nvPr/>
          </p:nvSpPr>
          <p:spPr>
            <a:xfrm>
              <a:off x="1543160" y="25656303"/>
              <a:ext cx="2750792" cy="3005009"/>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Input</a:t>
              </a:r>
            </a:p>
            <a:p>
              <a:pPr algn="ctr" fontAlgn="auto">
                <a:spcBef>
                  <a:spcPts val="0"/>
                </a:spcBef>
                <a:spcAft>
                  <a:spcPts val="0"/>
                </a:spcAft>
                <a:defRPr/>
              </a:pPr>
              <a:r>
                <a:rPr lang="en-GB" sz="1600" dirty="0"/>
                <a:t>SNPs</a:t>
              </a:r>
            </a:p>
          </p:txBody>
        </p:sp>
        <p:sp>
          <p:nvSpPr>
            <p:cNvPr id="9" name="Flowchart: Document 8"/>
            <p:cNvSpPr/>
            <p:nvPr/>
          </p:nvSpPr>
          <p:spPr>
            <a:xfrm>
              <a:off x="1543160" y="29210504"/>
              <a:ext cx="2750792" cy="3005009"/>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Results</a:t>
              </a:r>
            </a:p>
          </p:txBody>
        </p:sp>
        <p:sp>
          <p:nvSpPr>
            <p:cNvPr id="10" name="Flowchart: Magnetic Disk 9"/>
            <p:cNvSpPr/>
            <p:nvPr/>
          </p:nvSpPr>
          <p:spPr>
            <a:xfrm>
              <a:off x="14644395" y="25656303"/>
              <a:ext cx="3149684" cy="3243338"/>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Storage (S3)</a:t>
              </a:r>
            </a:p>
          </p:txBody>
        </p:sp>
        <p:sp>
          <p:nvSpPr>
            <p:cNvPr id="11" name="Flowchart: Magnetic Disk 10"/>
            <p:cNvSpPr/>
            <p:nvPr/>
          </p:nvSpPr>
          <p:spPr>
            <a:xfrm>
              <a:off x="22865695" y="25656303"/>
              <a:ext cx="3149684" cy="3243338"/>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err="1"/>
                <a:t>Ensembl</a:t>
              </a:r>
              <a:r>
                <a:rPr lang="en-GB" sz="1600" dirty="0"/>
                <a:t> (</a:t>
              </a:r>
              <a:r>
                <a:rPr lang="en-GB" sz="1600" dirty="0" err="1"/>
                <a:t>mySQL</a:t>
              </a:r>
              <a:r>
                <a:rPr lang="en-GB" sz="1600" dirty="0"/>
                <a:t>)</a:t>
              </a:r>
            </a:p>
          </p:txBody>
        </p:sp>
        <p:sp>
          <p:nvSpPr>
            <p:cNvPr id="12" name="Flowchart: Magnetic Disk 11"/>
            <p:cNvSpPr/>
            <p:nvPr/>
          </p:nvSpPr>
          <p:spPr>
            <a:xfrm>
              <a:off x="26310661" y="25656303"/>
              <a:ext cx="3149684" cy="3243338"/>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Cache</a:t>
              </a:r>
            </a:p>
            <a:p>
              <a:pPr algn="ctr" fontAlgn="auto">
                <a:spcBef>
                  <a:spcPts val="0"/>
                </a:spcBef>
                <a:spcAft>
                  <a:spcPts val="0"/>
                </a:spcAft>
                <a:defRPr/>
              </a:pPr>
              <a:r>
                <a:rPr lang="en-GB" sz="1600" dirty="0"/>
                <a:t>(S3)</a:t>
              </a:r>
            </a:p>
          </p:txBody>
        </p:sp>
        <p:grpSp>
          <p:nvGrpSpPr>
            <p:cNvPr id="12305" name="Group 12"/>
            <p:cNvGrpSpPr>
              <a:grpSpLocks/>
            </p:cNvGrpSpPr>
            <p:nvPr/>
          </p:nvGrpSpPr>
          <p:grpSpPr bwMode="auto">
            <a:xfrm>
              <a:off x="13962676" y="30175184"/>
              <a:ext cx="4921359" cy="3171413"/>
              <a:chOff x="13152445" y="32124082"/>
              <a:chExt cx="3713478" cy="2393032"/>
            </a:xfrm>
          </p:grpSpPr>
          <p:sp>
            <p:nvSpPr>
              <p:cNvPr id="40" name="Flowchart: Process 39"/>
              <p:cNvSpPr/>
              <p:nvPr/>
            </p:nvSpPr>
            <p:spPr>
              <a:xfrm>
                <a:off x="13455762" y="32428259"/>
                <a:ext cx="3408598" cy="2087636"/>
              </a:xfrm>
              <a:prstGeom prst="flowChartProcess">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Taverna Server</a:t>
                </a:r>
              </a:p>
            </p:txBody>
          </p:sp>
          <p:sp>
            <p:nvSpPr>
              <p:cNvPr id="41" name="Flowchart: Process 40"/>
              <p:cNvSpPr/>
              <p:nvPr/>
            </p:nvSpPr>
            <p:spPr>
              <a:xfrm>
                <a:off x="13303314" y="32275793"/>
                <a:ext cx="3408598" cy="2087636"/>
              </a:xfrm>
              <a:prstGeom prst="flowChartProcess">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Taverna Server</a:t>
                </a:r>
              </a:p>
            </p:txBody>
          </p:sp>
          <p:sp>
            <p:nvSpPr>
              <p:cNvPr id="42" name="Flowchart: Process 41"/>
              <p:cNvSpPr/>
              <p:nvPr/>
            </p:nvSpPr>
            <p:spPr>
              <a:xfrm>
                <a:off x="13150864" y="32123324"/>
                <a:ext cx="3408598" cy="208763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Taverna Server</a:t>
                </a:r>
              </a:p>
            </p:txBody>
          </p:sp>
        </p:grpSp>
        <p:cxnSp>
          <p:nvCxnSpPr>
            <p:cNvPr id="14" name="Straight Arrow Connector 13"/>
            <p:cNvCxnSpPr>
              <a:stCxn id="8" idx="3"/>
              <a:endCxn id="7" idx="1"/>
            </p:cNvCxnSpPr>
            <p:nvPr/>
          </p:nvCxnSpPr>
          <p:spPr>
            <a:xfrm>
              <a:off x="4293952" y="27158807"/>
              <a:ext cx="854768" cy="119166"/>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a:endCxn id="9" idx="3"/>
            </p:cNvCxnSpPr>
            <p:nvPr/>
          </p:nvCxnSpPr>
          <p:spPr>
            <a:xfrm flipH="1">
              <a:off x="4293952" y="27277973"/>
              <a:ext cx="854768" cy="3435035"/>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8" idx="3"/>
              <a:endCxn id="42" idx="1"/>
            </p:cNvCxnSpPr>
            <p:nvPr/>
          </p:nvCxnSpPr>
          <p:spPr>
            <a:xfrm>
              <a:off x="13028110" y="30873622"/>
              <a:ext cx="932472" cy="683899"/>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5" idx="0"/>
              <a:endCxn id="7" idx="2"/>
            </p:cNvCxnSpPr>
            <p:nvPr/>
          </p:nvCxnSpPr>
          <p:spPr>
            <a:xfrm flipV="1">
              <a:off x="7236420" y="28661312"/>
              <a:ext cx="170955" cy="1512867"/>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7" idx="3"/>
            </p:cNvCxnSpPr>
            <p:nvPr/>
          </p:nvCxnSpPr>
          <p:spPr>
            <a:xfrm flipH="1">
              <a:off x="9666030" y="27277973"/>
              <a:ext cx="4978365"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9" idx="1"/>
              <a:endCxn id="42" idx="3"/>
            </p:cNvCxnSpPr>
            <p:nvPr/>
          </p:nvCxnSpPr>
          <p:spPr>
            <a:xfrm flipH="1" flipV="1">
              <a:off x="18477893" y="31557521"/>
              <a:ext cx="1341726" cy="704623"/>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9" idx="0"/>
              <a:endCxn id="11" idx="3"/>
            </p:cNvCxnSpPr>
            <p:nvPr/>
          </p:nvCxnSpPr>
          <p:spPr>
            <a:xfrm flipV="1">
              <a:off x="24440537" y="28899641"/>
              <a:ext cx="0" cy="1274538"/>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29" idx="0"/>
            </p:cNvCxnSpPr>
            <p:nvPr/>
          </p:nvCxnSpPr>
          <p:spPr>
            <a:xfrm flipH="1">
              <a:off x="24440537" y="28899641"/>
              <a:ext cx="3444966" cy="1274538"/>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9" idx="0"/>
              <a:endCxn id="10" idx="4"/>
            </p:cNvCxnSpPr>
            <p:nvPr/>
          </p:nvCxnSpPr>
          <p:spPr>
            <a:xfrm flipH="1" flipV="1">
              <a:off x="17794080" y="27277973"/>
              <a:ext cx="6646457" cy="2896206"/>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2" idx="0"/>
              <a:endCxn id="10" idx="3"/>
            </p:cNvCxnSpPr>
            <p:nvPr/>
          </p:nvCxnSpPr>
          <p:spPr>
            <a:xfrm flipV="1">
              <a:off x="16219237" y="28899641"/>
              <a:ext cx="0" cy="1274538"/>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2316" name="Group 23"/>
            <p:cNvGrpSpPr>
              <a:grpSpLocks/>
            </p:cNvGrpSpPr>
            <p:nvPr/>
          </p:nvGrpSpPr>
          <p:grpSpPr bwMode="auto">
            <a:xfrm>
              <a:off x="5149007" y="30175183"/>
              <a:ext cx="7878156" cy="4168825"/>
              <a:chOff x="5149006" y="30117230"/>
              <a:chExt cx="7878156" cy="4168825"/>
            </a:xfrm>
          </p:grpSpPr>
          <p:sp>
            <p:nvSpPr>
              <p:cNvPr id="35" name="Flowchart: Process 34"/>
              <p:cNvSpPr/>
              <p:nvPr/>
            </p:nvSpPr>
            <p:spPr>
              <a:xfrm>
                <a:off x="5148719" y="30116225"/>
                <a:ext cx="4175404" cy="417074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700" dirty="0"/>
                  <a:t>Workflow engine</a:t>
                </a:r>
              </a:p>
              <a:p>
                <a:pPr algn="ctr" fontAlgn="auto">
                  <a:spcBef>
                    <a:spcPts val="0"/>
                  </a:spcBef>
                  <a:spcAft>
                    <a:spcPts val="0"/>
                  </a:spcAft>
                  <a:defRPr/>
                </a:pPr>
                <a:r>
                  <a:rPr lang="en-GB" sz="1700" dirty="0"/>
                  <a:t>orchestrator</a:t>
                </a:r>
              </a:p>
            </p:txBody>
          </p:sp>
          <p:sp>
            <p:nvSpPr>
              <p:cNvPr id="36" name="Flowchart: Process 35"/>
              <p:cNvSpPr/>
              <p:nvPr/>
            </p:nvSpPr>
            <p:spPr>
              <a:xfrm>
                <a:off x="10085640" y="31515108"/>
                <a:ext cx="2942468"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e-Hive</a:t>
                </a:r>
              </a:p>
            </p:txBody>
          </p:sp>
          <p:sp>
            <p:nvSpPr>
              <p:cNvPr id="37" name="Flowchart: Process 36"/>
              <p:cNvSpPr/>
              <p:nvPr/>
            </p:nvSpPr>
            <p:spPr>
              <a:xfrm>
                <a:off x="10085640" y="32882906"/>
                <a:ext cx="2942468"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other</a:t>
                </a:r>
              </a:p>
            </p:txBody>
          </p:sp>
          <p:sp>
            <p:nvSpPr>
              <p:cNvPr id="38" name="Flowchart: Process 37"/>
              <p:cNvSpPr/>
              <p:nvPr/>
            </p:nvSpPr>
            <p:spPr>
              <a:xfrm>
                <a:off x="10085640" y="30116225"/>
                <a:ext cx="2942468"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Taverna</a:t>
                </a:r>
              </a:p>
            </p:txBody>
          </p:sp>
          <p:sp>
            <p:nvSpPr>
              <p:cNvPr id="39" name="Flowchart: Process 38"/>
              <p:cNvSpPr/>
              <p:nvPr/>
            </p:nvSpPr>
            <p:spPr>
              <a:xfrm>
                <a:off x="9261010" y="30117230"/>
                <a:ext cx="910425" cy="4168825"/>
              </a:xfrm>
              <a:prstGeom prst="flowChartProcess">
                <a:avLst/>
              </a:prstGeom>
            </p:spPr>
            <p:style>
              <a:lnRef idx="2">
                <a:schemeClr val="dk1"/>
              </a:lnRef>
              <a:fillRef idx="1">
                <a:schemeClr val="lt1"/>
              </a:fillRef>
              <a:effectRef idx="0">
                <a:schemeClr val="dk1"/>
              </a:effectRef>
              <a:fontRef idx="minor">
                <a:schemeClr val="dk1"/>
              </a:fontRef>
            </p:style>
            <p:txBody>
              <a:bodyPr vert="vert270" anchor="ctr"/>
              <a:lstStyle/>
              <a:p>
                <a:pPr algn="ctr" fontAlgn="auto">
                  <a:spcBef>
                    <a:spcPts val="0"/>
                  </a:spcBef>
                  <a:spcAft>
                    <a:spcPts val="0"/>
                  </a:spcAft>
                  <a:defRPr/>
                </a:pPr>
                <a:r>
                  <a:rPr lang="en-GB" sz="1600" dirty="0"/>
                  <a:t>Common API</a:t>
                </a:r>
              </a:p>
            </p:txBody>
          </p:sp>
        </p:grpSp>
        <p:grpSp>
          <p:nvGrpSpPr>
            <p:cNvPr id="12317" name="Group 24"/>
            <p:cNvGrpSpPr>
              <a:grpSpLocks/>
            </p:cNvGrpSpPr>
            <p:nvPr/>
          </p:nvGrpSpPr>
          <p:grpSpPr bwMode="auto">
            <a:xfrm>
              <a:off x="19819548" y="30175184"/>
              <a:ext cx="9642343" cy="4572767"/>
              <a:chOff x="19819548" y="30175184"/>
              <a:chExt cx="9642343" cy="4572767"/>
            </a:xfrm>
          </p:grpSpPr>
          <p:sp>
            <p:nvSpPr>
              <p:cNvPr id="27" name="Flowchart: Process 26"/>
              <p:cNvSpPr/>
              <p:nvPr/>
            </p:nvSpPr>
            <p:spPr>
              <a:xfrm>
                <a:off x="20223691" y="30578301"/>
                <a:ext cx="9236656" cy="4170747"/>
              </a:xfrm>
              <a:prstGeom prst="flowChartProcess">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Application specific tools and Web Services</a:t>
                </a:r>
              </a:p>
            </p:txBody>
          </p:sp>
          <p:sp>
            <p:nvSpPr>
              <p:cNvPr id="28" name="Flowchart: Process 27"/>
              <p:cNvSpPr/>
              <p:nvPr/>
            </p:nvSpPr>
            <p:spPr>
              <a:xfrm>
                <a:off x="20021654" y="30376241"/>
                <a:ext cx="9236660" cy="4170744"/>
              </a:xfrm>
              <a:prstGeom prst="flowChartProcess">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Application specific tools and Web Services</a:t>
                </a:r>
              </a:p>
            </p:txBody>
          </p:sp>
          <p:sp>
            <p:nvSpPr>
              <p:cNvPr id="29" name="Flowchart: Process 28"/>
              <p:cNvSpPr/>
              <p:nvPr/>
            </p:nvSpPr>
            <p:spPr>
              <a:xfrm>
                <a:off x="19819620" y="30174179"/>
                <a:ext cx="9236656" cy="4170747"/>
              </a:xfrm>
              <a:prstGeom prst="flowChartProcess">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GB" sz="2000" dirty="0"/>
                  <a:t>Application specific tools and Web Services</a:t>
                </a:r>
              </a:p>
            </p:txBody>
          </p:sp>
          <p:sp>
            <p:nvSpPr>
              <p:cNvPr id="30" name="Flowchart: Process 29"/>
              <p:cNvSpPr/>
              <p:nvPr/>
            </p:nvSpPr>
            <p:spPr>
              <a:xfrm>
                <a:off x="20223691" y="32443479"/>
                <a:ext cx="1471234"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200" dirty="0"/>
                  <a:t>WS</a:t>
                </a:r>
              </a:p>
            </p:txBody>
          </p:sp>
          <p:sp>
            <p:nvSpPr>
              <p:cNvPr id="31" name="Flowchart: Process 30"/>
              <p:cNvSpPr/>
              <p:nvPr/>
            </p:nvSpPr>
            <p:spPr>
              <a:xfrm>
                <a:off x="21974667" y="32443479"/>
                <a:ext cx="1471234"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200" dirty="0"/>
                  <a:t>WS</a:t>
                </a:r>
              </a:p>
            </p:txBody>
          </p:sp>
          <p:sp>
            <p:nvSpPr>
              <p:cNvPr id="32" name="Flowchart: Process 31"/>
              <p:cNvSpPr/>
              <p:nvPr/>
            </p:nvSpPr>
            <p:spPr>
              <a:xfrm>
                <a:off x="27222414" y="32443479"/>
                <a:ext cx="1471234"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200" dirty="0"/>
                  <a:t>Tool</a:t>
                </a:r>
              </a:p>
            </p:txBody>
          </p:sp>
          <p:sp>
            <p:nvSpPr>
              <p:cNvPr id="33" name="Flowchart: Process 32"/>
              <p:cNvSpPr/>
              <p:nvPr/>
            </p:nvSpPr>
            <p:spPr>
              <a:xfrm>
                <a:off x="25476619" y="32443479"/>
                <a:ext cx="1471234"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200" dirty="0"/>
                  <a:t>Tool</a:t>
                </a:r>
              </a:p>
            </p:txBody>
          </p:sp>
          <p:sp>
            <p:nvSpPr>
              <p:cNvPr id="34" name="Flowchart: Process 33"/>
              <p:cNvSpPr/>
              <p:nvPr/>
            </p:nvSpPr>
            <p:spPr>
              <a:xfrm>
                <a:off x="23725643" y="32443479"/>
                <a:ext cx="1471234" cy="1404066"/>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200" dirty="0"/>
                  <a:t>WS</a:t>
                </a:r>
              </a:p>
            </p:txBody>
          </p:sp>
        </p:grpSp>
        <p:sp>
          <p:nvSpPr>
            <p:cNvPr id="26" name="TextBox 25"/>
            <p:cNvSpPr txBox="1"/>
            <p:nvPr/>
          </p:nvSpPr>
          <p:spPr>
            <a:xfrm>
              <a:off x="9464826" y="27506070"/>
              <a:ext cx="5383561" cy="2711763"/>
            </a:xfrm>
            <a:prstGeom prst="rect">
              <a:avLst/>
            </a:prstGeom>
            <a:noFill/>
          </p:spPr>
          <p:txBody>
            <a:bodyPr wrap="none">
              <a:spAutoFit/>
            </a:bodyPr>
            <a:lstStyle/>
            <a:p>
              <a:pPr algn="ctr" fontAlgn="auto">
                <a:spcBef>
                  <a:spcPts val="0"/>
                </a:spcBef>
                <a:spcAft>
                  <a:spcPts val="0"/>
                </a:spcAft>
                <a:defRPr/>
              </a:pPr>
              <a:r>
                <a:rPr lang="en-GB" sz="2400" dirty="0">
                  <a:ln>
                    <a:solidFill>
                      <a:schemeClr val="bg1"/>
                    </a:solidFill>
                  </a:ln>
                  <a:latin typeface="+mn-lt"/>
                  <a:ea typeface="+mn-ea"/>
                  <a:cs typeface="+mn-cs"/>
                </a:rPr>
                <a:t>Secure area</a:t>
              </a:r>
            </a:p>
            <a:p>
              <a:pPr algn="ctr" fontAlgn="auto">
                <a:spcBef>
                  <a:spcPts val="0"/>
                </a:spcBef>
                <a:spcAft>
                  <a:spcPts val="0"/>
                </a:spcAft>
                <a:defRPr/>
              </a:pPr>
              <a:r>
                <a:rPr lang="en-GB" sz="2400" dirty="0">
                  <a:ln>
                    <a:solidFill>
                      <a:schemeClr val="bg1"/>
                    </a:solidFill>
                  </a:ln>
                  <a:latin typeface="+mn-lt"/>
                  <a:ea typeface="+mn-ea"/>
                  <a:cs typeface="+mn-cs"/>
                </a:rPr>
                <a:t>(</a:t>
              </a:r>
              <a:r>
                <a:rPr lang="en-GB" sz="2400" dirty="0" err="1">
                  <a:ln>
                    <a:solidFill>
                      <a:schemeClr val="bg1"/>
                    </a:solidFill>
                  </a:ln>
                  <a:latin typeface="+mn-lt"/>
                  <a:ea typeface="+mn-ea"/>
                  <a:cs typeface="+mn-cs"/>
                </a:rPr>
                <a:t>OpenAM</a:t>
              </a:r>
              <a:r>
                <a:rPr lang="en-GB" sz="2400" dirty="0">
                  <a:ln>
                    <a:solidFill>
                      <a:schemeClr val="bg1"/>
                    </a:solidFill>
                  </a:ln>
                  <a:latin typeface="+mn-lt"/>
                  <a:ea typeface="+mn-ea"/>
                  <a:cs typeface="+mn-cs"/>
                </a:rPr>
                <a:t>)</a:t>
              </a:r>
            </a:p>
          </p:txBody>
        </p:sp>
      </p:grpSp>
      <p:sp>
        <p:nvSpPr>
          <p:cNvPr id="12292" name="TextBox 42"/>
          <p:cNvSpPr txBox="1">
            <a:spLocks noChangeArrowheads="1"/>
          </p:cNvSpPr>
          <p:nvPr/>
        </p:nvSpPr>
        <p:spPr bwMode="auto">
          <a:xfrm>
            <a:off x="252413" y="1636713"/>
            <a:ext cx="196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t>All user interaction via web interface</a:t>
            </a:r>
          </a:p>
        </p:txBody>
      </p:sp>
      <p:sp>
        <p:nvSpPr>
          <p:cNvPr id="12293" name="TextBox 43"/>
          <p:cNvSpPr txBox="1">
            <a:spLocks noChangeArrowheads="1"/>
          </p:cNvSpPr>
          <p:nvPr/>
        </p:nvSpPr>
        <p:spPr bwMode="auto">
          <a:xfrm>
            <a:off x="2714625" y="1636713"/>
            <a:ext cx="215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t>User data stored in the Cloud</a:t>
            </a:r>
          </a:p>
        </p:txBody>
      </p:sp>
      <p:sp>
        <p:nvSpPr>
          <p:cNvPr id="12294" name="TextBox 44"/>
          <p:cNvSpPr txBox="1">
            <a:spLocks noChangeArrowheads="1"/>
          </p:cNvSpPr>
          <p:nvPr/>
        </p:nvSpPr>
        <p:spPr bwMode="auto">
          <a:xfrm>
            <a:off x="5364163" y="16367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t>Data for all tools and Web Services stored in the Cloud</a:t>
            </a:r>
          </a:p>
        </p:txBody>
      </p:sp>
      <p:sp>
        <p:nvSpPr>
          <p:cNvPr id="12295" name="TextBox 45"/>
          <p:cNvSpPr txBox="1">
            <a:spLocks noChangeArrowheads="1"/>
          </p:cNvSpPr>
          <p:nvPr/>
        </p:nvSpPr>
        <p:spPr bwMode="auto">
          <a:xfrm>
            <a:off x="1216025" y="5632450"/>
            <a:ext cx="2676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t>Unified access to different workflow engines with our common REST API</a:t>
            </a:r>
          </a:p>
        </p:txBody>
      </p:sp>
      <p:sp>
        <p:nvSpPr>
          <p:cNvPr id="12296" name="TextBox 46"/>
          <p:cNvSpPr txBox="1">
            <a:spLocks noChangeArrowheads="1"/>
          </p:cNvSpPr>
          <p:nvPr/>
        </p:nvSpPr>
        <p:spPr bwMode="auto">
          <a:xfrm>
            <a:off x="4660900" y="5632450"/>
            <a:ext cx="3179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t>Tools and Web Services for each workflow are installed together for easy replication</a:t>
            </a:r>
          </a:p>
        </p:txBody>
      </p:sp>
      <p:pic>
        <p:nvPicPr>
          <p:cNvPr id="12297" name="Picture 23" descr="taverna-cog-large-without-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4000500"/>
            <a:ext cx="3206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880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92275" y="-26988"/>
            <a:ext cx="7110413" cy="1152526"/>
          </a:xfrm>
        </p:spPr>
        <p:txBody>
          <a:bodyPr/>
          <a:lstStyle/>
          <a:p>
            <a:r>
              <a:rPr lang="en-GB">
                <a:latin typeface="Calibri" charset="0"/>
              </a:rPr>
              <a:t>The user’s view</a:t>
            </a:r>
          </a:p>
        </p:txBody>
      </p:sp>
      <p:sp>
        <p:nvSpPr>
          <p:cNvPr id="13315" name="Content Placeholder 2"/>
          <p:cNvSpPr>
            <a:spLocks noGrp="1"/>
          </p:cNvSpPr>
          <p:nvPr>
            <p:ph idx="1"/>
          </p:nvPr>
        </p:nvSpPr>
        <p:spPr/>
        <p:txBody>
          <a:bodyPr anchor="ctr">
            <a:normAutofit fontScale="92500" lnSpcReduction="20000"/>
          </a:bodyPr>
          <a:lstStyle/>
          <a:p>
            <a:r>
              <a:rPr lang="en-GB">
                <a:latin typeface="Calibri" charset="0"/>
              </a:rPr>
              <a:t>Curated set of workflows</a:t>
            </a:r>
          </a:p>
          <a:p>
            <a:pPr lvl="1"/>
            <a:r>
              <a:rPr lang="en-GB">
                <a:latin typeface="Calibri" charset="0"/>
              </a:rPr>
              <a:t>Designed, built and tested by domain experts</a:t>
            </a:r>
          </a:p>
          <a:p>
            <a:pPr lvl="1"/>
            <a:r>
              <a:rPr lang="en-GB">
                <a:latin typeface="Calibri" charset="0"/>
              </a:rPr>
              <a:t>Quality assurance tested (if appropriate)</a:t>
            </a:r>
          </a:p>
          <a:p>
            <a:r>
              <a:rPr lang="en-GB">
                <a:latin typeface="Calibri" charset="0"/>
              </a:rPr>
              <a:t>Workflows are presented as applications</a:t>
            </a:r>
          </a:p>
          <a:p>
            <a:pPr lvl="1"/>
            <a:r>
              <a:rPr lang="en-GB">
                <a:latin typeface="Calibri" charset="0"/>
              </a:rPr>
              <a:t>The workflows themselves are hidden</a:t>
            </a:r>
          </a:p>
          <a:p>
            <a:pPr lvl="1"/>
            <a:r>
              <a:rPr lang="en-GB">
                <a:latin typeface="Calibri" charset="0"/>
              </a:rPr>
              <a:t>Configured and run via a web interface</a:t>
            </a:r>
          </a:p>
          <a:p>
            <a:r>
              <a:rPr lang="en-GB">
                <a:latin typeface="Calibri" charset="0"/>
              </a:rPr>
              <a:t>All user data stored securely in the Cloud</a:t>
            </a:r>
          </a:p>
          <a:p>
            <a:pPr lvl="1"/>
            <a:r>
              <a:rPr lang="en-GB">
                <a:latin typeface="Calibri" charset="0"/>
              </a:rPr>
              <a:t>User separation</a:t>
            </a:r>
          </a:p>
          <a:p>
            <a:endParaRPr lang="en-GB">
              <a:latin typeface="Calibri" charset="0"/>
            </a:endParaRPr>
          </a:p>
          <a:p>
            <a:r>
              <a:rPr lang="en-GB">
                <a:latin typeface="Calibri" charset="0"/>
              </a:rPr>
              <a:t>Workflows as a Service</a:t>
            </a:r>
          </a:p>
        </p:txBody>
      </p:sp>
    </p:spTree>
    <p:extLst>
      <p:ext uri="{BB962C8B-B14F-4D97-AF65-F5344CB8AC3E}">
        <p14:creationId xmlns:p14="http://schemas.microsoft.com/office/powerpoint/2010/main" val="97982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92275" y="-26988"/>
            <a:ext cx="7110413" cy="1152526"/>
          </a:xfrm>
        </p:spPr>
        <p:txBody>
          <a:bodyPr/>
          <a:lstStyle/>
          <a:p>
            <a:r>
              <a:rPr lang="en-GB">
                <a:latin typeface="Calibri" charset="0"/>
              </a:rPr>
              <a:t>Web interface: Overview</a:t>
            </a:r>
          </a:p>
        </p:txBody>
      </p:sp>
      <p:sp>
        <p:nvSpPr>
          <p:cNvPr id="14339" name="Content Placeholder 2"/>
          <p:cNvSpPr>
            <a:spLocks noGrp="1"/>
          </p:cNvSpPr>
          <p:nvPr>
            <p:ph idx="1"/>
          </p:nvPr>
        </p:nvSpPr>
        <p:spPr/>
        <p:txBody>
          <a:bodyPr anchor="ctr">
            <a:normAutofit fontScale="92500" lnSpcReduction="10000"/>
          </a:bodyPr>
          <a:lstStyle/>
          <a:p>
            <a:r>
              <a:rPr lang="en-GB">
                <a:latin typeface="Calibri" charset="0"/>
              </a:rPr>
              <a:t>Upload input data</a:t>
            </a:r>
          </a:p>
          <a:p>
            <a:r>
              <a:rPr lang="en-GB">
                <a:latin typeface="Calibri" charset="0"/>
              </a:rPr>
              <a:t>Configure workflow runs with</a:t>
            </a:r>
          </a:p>
          <a:p>
            <a:pPr lvl="1"/>
            <a:r>
              <a:rPr lang="en-GB">
                <a:latin typeface="Calibri" charset="0"/>
              </a:rPr>
              <a:t>Input parameters</a:t>
            </a:r>
          </a:p>
          <a:p>
            <a:pPr lvl="1"/>
            <a:r>
              <a:rPr lang="en-GB">
                <a:latin typeface="Calibri" charset="0"/>
              </a:rPr>
              <a:t>Uploaded data</a:t>
            </a:r>
          </a:p>
          <a:p>
            <a:pPr lvl="1"/>
            <a:r>
              <a:rPr lang="en-GB">
                <a:latin typeface="Calibri" charset="0"/>
              </a:rPr>
              <a:t>Reused output data</a:t>
            </a:r>
          </a:p>
          <a:p>
            <a:r>
              <a:rPr lang="en-GB">
                <a:latin typeface="Calibri" charset="0"/>
              </a:rPr>
              <a:t>Start workflow runs</a:t>
            </a:r>
          </a:p>
          <a:p>
            <a:r>
              <a:rPr lang="en-GB">
                <a:latin typeface="Calibri" charset="0"/>
              </a:rPr>
              <a:t>Monitor workflow runs</a:t>
            </a:r>
          </a:p>
          <a:p>
            <a:r>
              <a:rPr lang="en-GB">
                <a:latin typeface="Calibri" charset="0"/>
              </a:rPr>
              <a:t>View results preview</a:t>
            </a:r>
          </a:p>
          <a:p>
            <a:r>
              <a:rPr lang="en-GB">
                <a:latin typeface="Calibri" charset="0"/>
              </a:rPr>
              <a:t>Download complete results</a:t>
            </a:r>
          </a:p>
        </p:txBody>
      </p:sp>
    </p:spTree>
    <p:extLst>
      <p:ext uri="{BB962C8B-B14F-4D97-AF65-F5344CB8AC3E}">
        <p14:creationId xmlns:p14="http://schemas.microsoft.com/office/powerpoint/2010/main" val="1604236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99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3" name="Title 1"/>
          <p:cNvSpPr>
            <a:spLocks noGrp="1"/>
          </p:cNvSpPr>
          <p:nvPr>
            <p:ph type="title"/>
          </p:nvPr>
        </p:nvSpPr>
        <p:spPr>
          <a:xfrm>
            <a:off x="1692275" y="-26988"/>
            <a:ext cx="7110413" cy="1152526"/>
          </a:xfrm>
        </p:spPr>
        <p:txBody>
          <a:bodyPr/>
          <a:lstStyle/>
          <a:p>
            <a:r>
              <a:rPr lang="en-GB">
                <a:latin typeface="Calibri" charset="0"/>
              </a:rPr>
              <a:t>Web interface: Getting started</a:t>
            </a:r>
          </a:p>
        </p:txBody>
      </p:sp>
      <p:pic>
        <p:nvPicPr>
          <p:cNvPr id="1536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4788" y="1439863"/>
            <a:ext cx="8734425" cy="5418137"/>
          </a:xfrm>
        </p:spPr>
      </p:pic>
    </p:spTree>
    <p:extLst>
      <p:ext uri="{BB962C8B-B14F-4D97-AF65-F5344CB8AC3E}">
        <p14:creationId xmlns:p14="http://schemas.microsoft.com/office/powerpoint/2010/main" val="37264659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99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7" name="Title 1"/>
          <p:cNvSpPr>
            <a:spLocks noGrp="1"/>
          </p:cNvSpPr>
          <p:nvPr>
            <p:ph type="title"/>
          </p:nvPr>
        </p:nvSpPr>
        <p:spPr>
          <a:xfrm>
            <a:off x="1692275" y="-26988"/>
            <a:ext cx="7110413" cy="1152526"/>
          </a:xfrm>
        </p:spPr>
        <p:txBody>
          <a:bodyPr/>
          <a:lstStyle/>
          <a:p>
            <a:r>
              <a:rPr lang="en-GB">
                <a:latin typeface="Calibri" charset="0"/>
              </a:rPr>
              <a:t>Web interface: Creating a Run</a:t>
            </a:r>
          </a:p>
        </p:txBody>
      </p:sp>
      <p:pic>
        <p:nvPicPr>
          <p:cNvPr id="1638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4788" y="1414463"/>
            <a:ext cx="8734425" cy="5443537"/>
          </a:xfrm>
        </p:spPr>
      </p:pic>
    </p:spTree>
    <p:extLst>
      <p:ext uri="{BB962C8B-B14F-4D97-AF65-F5344CB8AC3E}">
        <p14:creationId xmlns:p14="http://schemas.microsoft.com/office/powerpoint/2010/main" val="5014016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99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1692275" y="-26988"/>
            <a:ext cx="7110413" cy="1152526"/>
          </a:xfrm>
        </p:spPr>
        <p:txBody>
          <a:bodyPr>
            <a:normAutofit fontScale="90000"/>
          </a:bodyPr>
          <a:lstStyle/>
          <a:p>
            <a:pPr>
              <a:defRPr/>
            </a:pPr>
            <a:r>
              <a:rPr lang="en-GB" dirty="0" smtClean="0">
                <a:ea typeface="+mj-ea"/>
              </a:rPr>
              <a:t>Web interface: Checking run progress</a:t>
            </a:r>
            <a:endParaRPr lang="en-GB" dirty="0">
              <a:ea typeface="+mj-ea"/>
            </a:endParaRPr>
          </a:p>
        </p:txBody>
      </p:sp>
      <p:pic>
        <p:nvPicPr>
          <p:cNvPr id="1741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088" y="1431925"/>
            <a:ext cx="8759825" cy="5426075"/>
          </a:xfrm>
        </p:spPr>
      </p:pic>
    </p:spTree>
    <p:extLst>
      <p:ext uri="{BB962C8B-B14F-4D97-AF65-F5344CB8AC3E}">
        <p14:creationId xmlns:p14="http://schemas.microsoft.com/office/powerpoint/2010/main" val="35745260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92275" y="-26988"/>
            <a:ext cx="7110413" cy="1152526"/>
          </a:xfrm>
        </p:spPr>
        <p:txBody>
          <a:bodyPr>
            <a:normAutofit fontScale="90000"/>
          </a:bodyPr>
          <a:lstStyle/>
          <a:p>
            <a:r>
              <a:rPr lang="en-GB">
                <a:latin typeface="Calibri" charset="0"/>
              </a:rPr>
              <a:t>Workflow engine orchestration</a:t>
            </a:r>
          </a:p>
        </p:txBody>
      </p:sp>
      <p:sp>
        <p:nvSpPr>
          <p:cNvPr id="18435" name="Content Placeholder 26"/>
          <p:cNvSpPr>
            <a:spLocks noGrp="1"/>
          </p:cNvSpPr>
          <p:nvPr>
            <p:ph idx="1"/>
          </p:nvPr>
        </p:nvSpPr>
        <p:spPr>
          <a:xfrm>
            <a:off x="4284663" y="1600200"/>
            <a:ext cx="4402137" cy="4997450"/>
          </a:xfrm>
        </p:spPr>
        <p:txBody>
          <a:bodyPr anchor="ctr">
            <a:normAutofit fontScale="92500"/>
          </a:bodyPr>
          <a:lstStyle/>
          <a:p>
            <a:r>
              <a:rPr lang="en-GB">
                <a:latin typeface="Calibri" charset="0"/>
              </a:rPr>
              <a:t>Orchestrator is workflow executor agnostic</a:t>
            </a:r>
          </a:p>
          <a:p>
            <a:r>
              <a:rPr lang="en-GB">
                <a:latin typeface="Calibri" charset="0"/>
              </a:rPr>
              <a:t>Uses common API to:</a:t>
            </a:r>
          </a:p>
          <a:p>
            <a:pPr lvl="1"/>
            <a:r>
              <a:rPr lang="en-GB">
                <a:latin typeface="Calibri" charset="0"/>
              </a:rPr>
              <a:t>List workflows</a:t>
            </a:r>
          </a:p>
          <a:p>
            <a:pPr lvl="1"/>
            <a:r>
              <a:rPr lang="en-GB">
                <a:latin typeface="Calibri" charset="0"/>
              </a:rPr>
              <a:t>Configure runs</a:t>
            </a:r>
          </a:p>
          <a:p>
            <a:pPr lvl="1"/>
            <a:r>
              <a:rPr lang="en-GB">
                <a:latin typeface="Calibri" charset="0"/>
              </a:rPr>
              <a:t>Start runs</a:t>
            </a:r>
          </a:p>
          <a:p>
            <a:pPr lvl="1"/>
            <a:r>
              <a:rPr lang="en-GB">
                <a:latin typeface="Calibri" charset="0"/>
              </a:rPr>
              <a:t>Manage current runs</a:t>
            </a:r>
          </a:p>
          <a:p>
            <a:pPr lvl="2"/>
            <a:r>
              <a:rPr lang="en-GB">
                <a:latin typeface="Calibri" charset="0"/>
              </a:rPr>
              <a:t>Status</a:t>
            </a:r>
          </a:p>
          <a:p>
            <a:pPr lvl="2"/>
            <a:r>
              <a:rPr lang="en-GB">
                <a:latin typeface="Calibri" charset="0"/>
              </a:rPr>
              <a:t>Progress</a:t>
            </a:r>
          </a:p>
          <a:p>
            <a:pPr lvl="1"/>
            <a:r>
              <a:rPr lang="en-GB">
                <a:latin typeface="Calibri" charset="0"/>
              </a:rPr>
              <a:t>Delete runs</a:t>
            </a:r>
          </a:p>
          <a:p>
            <a:pPr lvl="1"/>
            <a:endParaRPr lang="en-GB">
              <a:latin typeface="Calibri" charset="0"/>
            </a:endParaRPr>
          </a:p>
        </p:txBody>
      </p:sp>
      <p:grpSp>
        <p:nvGrpSpPr>
          <p:cNvPr id="18436" name="Group 4"/>
          <p:cNvGrpSpPr>
            <a:grpSpLocks/>
          </p:cNvGrpSpPr>
          <p:nvPr/>
        </p:nvGrpSpPr>
        <p:grpSpPr bwMode="auto">
          <a:xfrm>
            <a:off x="750888" y="1503363"/>
            <a:ext cx="3679825" cy="5030787"/>
            <a:chOff x="321538" y="1458101"/>
            <a:chExt cx="3679385" cy="5031238"/>
          </a:xfrm>
        </p:grpSpPr>
        <p:sp>
          <p:nvSpPr>
            <p:cNvPr id="3" name="Flowchart: Process 2"/>
            <p:cNvSpPr/>
            <p:nvPr/>
          </p:nvSpPr>
          <p:spPr>
            <a:xfrm>
              <a:off x="646936" y="1458101"/>
              <a:ext cx="1988900" cy="91765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Workflow engine</a:t>
              </a:r>
            </a:p>
            <a:p>
              <a:pPr algn="ctr" fontAlgn="auto">
                <a:spcBef>
                  <a:spcPts val="0"/>
                </a:spcBef>
                <a:spcAft>
                  <a:spcPts val="0"/>
                </a:spcAft>
                <a:defRPr/>
              </a:pPr>
              <a:r>
                <a:rPr lang="en-GB" sz="2000" dirty="0"/>
                <a:t>orchestrator</a:t>
              </a:r>
            </a:p>
          </p:txBody>
        </p:sp>
        <p:grpSp>
          <p:nvGrpSpPr>
            <p:cNvPr id="18438" name="Group 42"/>
            <p:cNvGrpSpPr>
              <a:grpSpLocks/>
            </p:cNvGrpSpPr>
            <p:nvPr/>
          </p:nvGrpSpPr>
          <p:grpSpPr bwMode="auto">
            <a:xfrm>
              <a:off x="321538" y="5697249"/>
              <a:ext cx="2639630" cy="792090"/>
              <a:chOff x="321538" y="5697249"/>
              <a:chExt cx="2639630" cy="792090"/>
            </a:xfrm>
          </p:grpSpPr>
          <p:sp>
            <p:nvSpPr>
              <p:cNvPr id="4" name="Flowchart: Process 3"/>
              <p:cNvSpPr/>
              <p:nvPr/>
            </p:nvSpPr>
            <p:spPr>
              <a:xfrm>
                <a:off x="321538" y="5697106"/>
                <a:ext cx="1279372" cy="79223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e-Hive</a:t>
                </a:r>
              </a:p>
            </p:txBody>
          </p:sp>
          <p:sp>
            <p:nvSpPr>
              <p:cNvPr id="6" name="Flowchart: Process 5"/>
              <p:cNvSpPr/>
              <p:nvPr/>
            </p:nvSpPr>
            <p:spPr>
              <a:xfrm>
                <a:off x="1681862" y="5697106"/>
                <a:ext cx="1279372" cy="79223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Taverna</a:t>
                </a:r>
              </a:p>
            </p:txBody>
          </p:sp>
        </p:grpSp>
        <p:grpSp>
          <p:nvGrpSpPr>
            <p:cNvPr id="18439" name="Group 41"/>
            <p:cNvGrpSpPr>
              <a:grpSpLocks/>
            </p:cNvGrpSpPr>
            <p:nvPr/>
          </p:nvGrpSpPr>
          <p:grpSpPr bwMode="auto">
            <a:xfrm>
              <a:off x="321538" y="3748374"/>
              <a:ext cx="2639631" cy="576064"/>
              <a:chOff x="321538" y="3757664"/>
              <a:chExt cx="2639631" cy="576064"/>
            </a:xfrm>
          </p:grpSpPr>
          <p:sp>
            <p:nvSpPr>
              <p:cNvPr id="8" name="Flowchart: Process 7"/>
              <p:cNvSpPr/>
              <p:nvPr/>
            </p:nvSpPr>
            <p:spPr>
              <a:xfrm>
                <a:off x="1681862" y="3758358"/>
                <a:ext cx="1279372" cy="57472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Taverna Interface</a:t>
                </a:r>
              </a:p>
            </p:txBody>
          </p:sp>
          <p:sp>
            <p:nvSpPr>
              <p:cNvPr id="9" name="Flowchart: Process 8"/>
              <p:cNvSpPr/>
              <p:nvPr/>
            </p:nvSpPr>
            <p:spPr>
              <a:xfrm>
                <a:off x="321538" y="3758358"/>
                <a:ext cx="1279372" cy="574727"/>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2000" dirty="0"/>
                  <a:t>e-Hive Interface</a:t>
                </a:r>
              </a:p>
            </p:txBody>
          </p:sp>
        </p:grpSp>
        <p:cxnSp>
          <p:nvCxnSpPr>
            <p:cNvPr id="15" name="Straight Arrow Connector 14"/>
            <p:cNvCxnSpPr>
              <a:stCxn id="3" idx="2"/>
              <a:endCxn id="8" idx="0"/>
            </p:cNvCxnSpPr>
            <p:nvPr/>
          </p:nvCxnSpPr>
          <p:spPr>
            <a:xfrm>
              <a:off x="1640592" y="2375758"/>
              <a:ext cx="680957" cy="137331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2"/>
              <a:endCxn id="9" idx="0"/>
            </p:cNvCxnSpPr>
            <p:nvPr/>
          </p:nvCxnSpPr>
          <p:spPr>
            <a:xfrm flipH="1">
              <a:off x="961224" y="2375758"/>
              <a:ext cx="679369" cy="137331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6" idx="0"/>
            </p:cNvCxnSpPr>
            <p:nvPr/>
          </p:nvCxnSpPr>
          <p:spPr>
            <a:xfrm flipH="1">
              <a:off x="2321549" y="4323795"/>
              <a:ext cx="0" cy="137331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4" idx="0"/>
            </p:cNvCxnSpPr>
            <p:nvPr/>
          </p:nvCxnSpPr>
          <p:spPr>
            <a:xfrm flipH="1">
              <a:off x="961224" y="4323795"/>
              <a:ext cx="0" cy="1373311"/>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8444" name="Group 30"/>
            <p:cNvGrpSpPr>
              <a:grpSpLocks/>
            </p:cNvGrpSpPr>
            <p:nvPr/>
          </p:nvGrpSpPr>
          <p:grpSpPr bwMode="auto">
            <a:xfrm>
              <a:off x="638533" y="2678108"/>
              <a:ext cx="2005640" cy="767721"/>
              <a:chOff x="638534" y="2678109"/>
              <a:chExt cx="2005640" cy="767721"/>
            </a:xfrm>
          </p:grpSpPr>
          <p:sp>
            <p:nvSpPr>
              <p:cNvPr id="23" name="Cloud 22"/>
              <p:cNvSpPr/>
              <p:nvPr/>
            </p:nvSpPr>
            <p:spPr>
              <a:xfrm>
                <a:off x="639001" y="2677411"/>
                <a:ext cx="2004772" cy="768419"/>
              </a:xfrm>
              <a:prstGeom prst="clou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2000"/>
              </a:p>
            </p:txBody>
          </p:sp>
          <p:sp>
            <p:nvSpPr>
              <p:cNvPr id="28" name="Rectangle 27"/>
              <p:cNvSpPr/>
              <p:nvPr/>
            </p:nvSpPr>
            <p:spPr>
              <a:xfrm>
                <a:off x="2213613" y="2969537"/>
                <a:ext cx="215874" cy="18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53" name="TextBox 9"/>
              <p:cNvSpPr txBox="1">
                <a:spLocks noChangeArrowheads="1"/>
              </p:cNvSpPr>
              <p:nvPr/>
            </p:nvSpPr>
            <p:spPr bwMode="auto">
              <a:xfrm>
                <a:off x="782081" y="2892692"/>
                <a:ext cx="17185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600"/>
                  <a:t>Common REST API</a:t>
                </a:r>
              </a:p>
            </p:txBody>
          </p:sp>
        </p:grpSp>
        <p:grpSp>
          <p:nvGrpSpPr>
            <p:cNvPr id="18445" name="Group 31"/>
            <p:cNvGrpSpPr>
              <a:grpSpLocks/>
            </p:cNvGrpSpPr>
            <p:nvPr/>
          </p:nvGrpSpPr>
          <p:grpSpPr bwMode="auto">
            <a:xfrm>
              <a:off x="638533" y="4626983"/>
              <a:ext cx="2005640" cy="767721"/>
              <a:chOff x="638534" y="4626986"/>
              <a:chExt cx="2005640" cy="767721"/>
            </a:xfrm>
          </p:grpSpPr>
          <p:sp>
            <p:nvSpPr>
              <p:cNvPr id="24" name="Cloud 23"/>
              <p:cNvSpPr/>
              <p:nvPr/>
            </p:nvSpPr>
            <p:spPr>
              <a:xfrm>
                <a:off x="639001" y="4627038"/>
                <a:ext cx="2004772" cy="768419"/>
              </a:xfrm>
              <a:prstGeom prst="clou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2000"/>
              </a:p>
            </p:txBody>
          </p:sp>
          <p:sp>
            <p:nvSpPr>
              <p:cNvPr id="30" name="Rectangle 29"/>
              <p:cNvSpPr/>
              <p:nvPr/>
            </p:nvSpPr>
            <p:spPr>
              <a:xfrm>
                <a:off x="2164405" y="4919164"/>
                <a:ext cx="215874" cy="18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50" name="TextBox 10"/>
              <p:cNvSpPr txBox="1">
                <a:spLocks noChangeArrowheads="1"/>
              </p:cNvSpPr>
              <p:nvPr/>
            </p:nvSpPr>
            <p:spPr bwMode="auto">
              <a:xfrm>
                <a:off x="734696" y="4841569"/>
                <a:ext cx="1813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600"/>
                  <a:t>Engine specific APIs</a:t>
                </a:r>
              </a:p>
            </p:txBody>
          </p:sp>
        </p:grpSp>
        <p:sp>
          <p:nvSpPr>
            <p:cNvPr id="44" name="Flowchart: Magnetic Disk 43"/>
            <p:cNvSpPr/>
            <p:nvPr/>
          </p:nvSpPr>
          <p:spPr>
            <a:xfrm>
              <a:off x="3275522" y="3614119"/>
              <a:ext cx="725401" cy="844626"/>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600" dirty="0"/>
                <a:t>Cache</a:t>
              </a:r>
            </a:p>
          </p:txBody>
        </p:sp>
        <p:cxnSp>
          <p:nvCxnSpPr>
            <p:cNvPr id="46" name="Straight Arrow Connector 45"/>
            <p:cNvCxnSpPr>
              <a:stCxn id="8" idx="3"/>
              <a:endCxn id="44" idx="2"/>
            </p:cNvCxnSpPr>
            <p:nvPr/>
          </p:nvCxnSpPr>
          <p:spPr>
            <a:xfrm>
              <a:off x="2961234" y="4036432"/>
              <a:ext cx="314287"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1554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92275" y="-26988"/>
            <a:ext cx="7110413" cy="1152526"/>
          </a:xfrm>
        </p:spPr>
        <p:txBody>
          <a:bodyPr>
            <a:normAutofit fontScale="90000"/>
          </a:bodyPr>
          <a:lstStyle/>
          <a:p>
            <a:r>
              <a:rPr lang="en-GB">
                <a:latin typeface="Calibri" charset="0"/>
              </a:rPr>
              <a:t>Additional Taverna functionality</a:t>
            </a:r>
          </a:p>
        </p:txBody>
      </p:sp>
      <p:sp>
        <p:nvSpPr>
          <p:cNvPr id="19459" name="Content Placeholder 2"/>
          <p:cNvSpPr>
            <a:spLocks noGrp="1"/>
          </p:cNvSpPr>
          <p:nvPr>
            <p:ph idx="1"/>
          </p:nvPr>
        </p:nvSpPr>
        <p:spPr/>
        <p:txBody>
          <a:bodyPr anchor="ctr">
            <a:normAutofit fontScale="92500" lnSpcReduction="10000"/>
          </a:bodyPr>
          <a:lstStyle/>
          <a:p>
            <a:r>
              <a:rPr lang="en-GB">
                <a:latin typeface="Calibri" charset="0"/>
              </a:rPr>
              <a:t>Integration with Cloud infrastructure</a:t>
            </a:r>
          </a:p>
          <a:p>
            <a:pPr lvl="1"/>
            <a:r>
              <a:rPr lang="en-GB">
                <a:latin typeface="Calibri" charset="0"/>
              </a:rPr>
              <a:t>AWS first</a:t>
            </a:r>
          </a:p>
          <a:p>
            <a:endParaRPr lang="en-GB">
              <a:latin typeface="Calibri" charset="0"/>
            </a:endParaRPr>
          </a:p>
          <a:p>
            <a:r>
              <a:rPr lang="en-GB">
                <a:latin typeface="Calibri" charset="0"/>
              </a:rPr>
              <a:t>Read/write files securely to S3</a:t>
            </a:r>
          </a:p>
          <a:p>
            <a:r>
              <a:rPr lang="en-GB">
                <a:latin typeface="Calibri" charset="0"/>
              </a:rPr>
              <a:t>Start and stop Cloud instances if required</a:t>
            </a:r>
          </a:p>
          <a:p>
            <a:pPr lvl="1"/>
            <a:r>
              <a:rPr lang="en-GB">
                <a:latin typeface="Calibri" charset="0"/>
              </a:rPr>
              <a:t>Tool and Web Service scaling</a:t>
            </a:r>
          </a:p>
          <a:p>
            <a:pPr lvl="1"/>
            <a:r>
              <a:rPr lang="en-GB">
                <a:latin typeface="Calibri" charset="0"/>
              </a:rPr>
              <a:t>Self-scaling</a:t>
            </a:r>
          </a:p>
          <a:p>
            <a:endParaRPr lang="en-GB">
              <a:latin typeface="Calibri" charset="0"/>
            </a:endParaRPr>
          </a:p>
          <a:p>
            <a:r>
              <a:rPr lang="en-GB">
                <a:latin typeface="Calibri" charset="0"/>
              </a:rPr>
              <a:t>Released as part of Taverna 3</a:t>
            </a:r>
          </a:p>
        </p:txBody>
      </p:sp>
    </p:spTree>
    <p:extLst>
      <p:ext uri="{BB962C8B-B14F-4D97-AF65-F5344CB8AC3E}">
        <p14:creationId xmlns:p14="http://schemas.microsoft.com/office/powerpoint/2010/main" val="3293446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99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3" name="Title 1"/>
          <p:cNvSpPr>
            <a:spLocks noGrp="1"/>
          </p:cNvSpPr>
          <p:nvPr>
            <p:ph type="title"/>
          </p:nvPr>
        </p:nvSpPr>
        <p:spPr>
          <a:xfrm>
            <a:off x="1692275" y="-26988"/>
            <a:ext cx="7110413" cy="1152526"/>
          </a:xfrm>
        </p:spPr>
        <p:txBody>
          <a:bodyPr/>
          <a:lstStyle/>
          <a:p>
            <a:r>
              <a:rPr lang="en-GB">
                <a:latin typeface="Calibri" charset="0"/>
              </a:rPr>
              <a:t>Acknowledgements/Partners</a:t>
            </a:r>
          </a:p>
        </p:txBody>
      </p:sp>
      <p:sp>
        <p:nvSpPr>
          <p:cNvPr id="20484" name="Content Placeholder 2"/>
          <p:cNvSpPr>
            <a:spLocks noGrp="1"/>
          </p:cNvSpPr>
          <p:nvPr>
            <p:ph idx="1"/>
          </p:nvPr>
        </p:nvSpPr>
        <p:spPr>
          <a:xfrm>
            <a:off x="446088" y="1125538"/>
            <a:ext cx="4125912" cy="5399087"/>
          </a:xfrm>
        </p:spPr>
        <p:txBody>
          <a:bodyPr anchor="ctr">
            <a:normAutofit lnSpcReduction="10000"/>
          </a:bodyPr>
          <a:lstStyle/>
          <a:p>
            <a:r>
              <a:rPr lang="en-GB">
                <a:latin typeface="Calibri" charset="0"/>
              </a:rPr>
              <a:t>University of Manchester</a:t>
            </a:r>
          </a:p>
          <a:p>
            <a:r>
              <a:rPr lang="en-GB">
                <a:latin typeface="Calibri" charset="0"/>
              </a:rPr>
              <a:t>Eagle Genomics</a:t>
            </a:r>
          </a:p>
          <a:p>
            <a:r>
              <a:rPr lang="en-GB" sz="3200" i="1">
                <a:latin typeface="Calibri" charset="0"/>
              </a:rPr>
              <a:t>Technology Strategy Board</a:t>
            </a:r>
            <a:endParaRPr lang="en-GB" sz="2800" i="1">
              <a:latin typeface="Calibri" charset="0"/>
            </a:endParaRPr>
          </a:p>
          <a:p>
            <a:pPr lvl="1"/>
            <a:r>
              <a:rPr lang="en-GB" sz="2400" i="1">
                <a:latin typeface="Calibri" charset="0"/>
              </a:rPr>
              <a:t>100932 - Cloud Analytics for Life Sciences</a:t>
            </a:r>
            <a:endParaRPr lang="en-GB" sz="2400">
              <a:latin typeface="Calibri" charset="0"/>
            </a:endParaRPr>
          </a:p>
          <a:p>
            <a:r>
              <a:rPr lang="en-GB">
                <a:latin typeface="Calibri" charset="0"/>
              </a:rPr>
              <a:t>National Health Service</a:t>
            </a:r>
          </a:p>
          <a:p>
            <a:r>
              <a:rPr lang="en-GB">
                <a:latin typeface="Calibri" charset="0"/>
              </a:rPr>
              <a:t>Amazon Web Services</a:t>
            </a:r>
          </a:p>
        </p:txBody>
      </p:sp>
      <p:pic>
        <p:nvPicPr>
          <p:cNvPr id="20485" name="Picture 3" descr="C:\Users\hainesr\Downloads\TSB_LogoWhiteo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2895600"/>
            <a:ext cx="334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10"/>
          <p:cNvGrpSpPr>
            <a:grpSpLocks/>
          </p:cNvGrpSpPr>
          <p:nvPr/>
        </p:nvGrpSpPr>
        <p:grpSpPr bwMode="auto">
          <a:xfrm>
            <a:off x="4624388" y="4275138"/>
            <a:ext cx="4273550" cy="804862"/>
            <a:chOff x="4624484" y="3872604"/>
            <a:chExt cx="4273580" cy="804301"/>
          </a:xfrm>
        </p:grpSpPr>
        <p:pic>
          <p:nvPicPr>
            <p:cNvPr id="204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484" y="3872604"/>
              <a:ext cx="2205960" cy="80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678" y="3879752"/>
              <a:ext cx="1947386" cy="79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7" name="Picture 23" descr="mygr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5659438"/>
            <a:ext cx="2301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8" name="Group 11"/>
          <p:cNvGrpSpPr>
            <a:grpSpLocks/>
          </p:cNvGrpSpPr>
          <p:nvPr/>
        </p:nvGrpSpPr>
        <p:grpSpPr bwMode="auto">
          <a:xfrm>
            <a:off x="4991100" y="1412875"/>
            <a:ext cx="3540125" cy="903288"/>
            <a:chOff x="4794315" y="1424275"/>
            <a:chExt cx="3541312" cy="903638"/>
          </a:xfrm>
        </p:grpSpPr>
        <p:pic>
          <p:nvPicPr>
            <p:cNvPr id="20489" name="Picture 8" descr="UoMhighres.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94315" y="1476025"/>
              <a:ext cx="1866297" cy="8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3115" y="1424275"/>
              <a:ext cx="822512" cy="9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7661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service types does this workflow use</a:t>
            </a:r>
            <a:endParaRPr lang="en-US" dirty="0"/>
          </a:p>
        </p:txBody>
      </p:sp>
      <p:sp>
        <p:nvSpPr>
          <p:cNvPr id="3" name="Content Placeholder 2"/>
          <p:cNvSpPr>
            <a:spLocks noGrp="1"/>
          </p:cNvSpPr>
          <p:nvPr>
            <p:ph idx="1"/>
          </p:nvPr>
        </p:nvSpPr>
        <p:spPr/>
        <p:txBody>
          <a:bodyPr/>
          <a:lstStyle/>
          <a:p>
            <a:r>
              <a:rPr lang="en-US" dirty="0" smtClean="0"/>
              <a:t>Command line tool</a:t>
            </a:r>
          </a:p>
          <a:p>
            <a:r>
              <a:rPr lang="en-US" dirty="0" smtClean="0"/>
              <a:t>Wrapping </a:t>
            </a:r>
            <a:r>
              <a:rPr lang="en-US" dirty="0" err="1" smtClean="0"/>
              <a:t>perl</a:t>
            </a:r>
            <a:r>
              <a:rPr lang="en-US" dirty="0" smtClean="0"/>
              <a:t> scripts</a:t>
            </a:r>
          </a:p>
          <a:p>
            <a:r>
              <a:rPr lang="en-US" dirty="0" smtClean="0"/>
              <a:t>Pass variables by reference</a:t>
            </a:r>
          </a:p>
          <a:p>
            <a:endParaRPr lang="en-US" dirty="0"/>
          </a:p>
          <a:p>
            <a:pPr marL="0" indent="0">
              <a:buNone/>
            </a:pPr>
            <a:r>
              <a:rPr lang="en-US" dirty="0" smtClean="0"/>
              <a:t>Contrast with Use case 1:</a:t>
            </a:r>
          </a:p>
          <a:p>
            <a:r>
              <a:rPr lang="en-US" dirty="0" smtClean="0"/>
              <a:t>Web services</a:t>
            </a:r>
          </a:p>
          <a:p>
            <a:r>
              <a:rPr lang="en-US" smtClean="0"/>
              <a:t>Shims</a:t>
            </a:r>
          </a:p>
          <a:p>
            <a:pPr marL="0" indent="0">
              <a:buNone/>
            </a:pPr>
            <a:endParaRPr lang="en-US"/>
          </a:p>
        </p:txBody>
      </p:sp>
    </p:spTree>
    <p:extLst>
      <p:ext uri="{BB962C8B-B14F-4D97-AF65-F5344CB8AC3E}">
        <p14:creationId xmlns:p14="http://schemas.microsoft.com/office/powerpoint/2010/main" val="298961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Wellcome</a:t>
            </a:r>
            <a:r>
              <a:rPr lang="en-US" dirty="0" smtClean="0"/>
              <a:t> Trust Host Pathogen project</a:t>
            </a:r>
            <a:endParaRPr lang="en-US" dirty="0"/>
          </a:p>
        </p:txBody>
      </p:sp>
      <p:sp>
        <p:nvSpPr>
          <p:cNvPr id="3" name="Content Placeholder 2"/>
          <p:cNvSpPr>
            <a:spLocks noGrp="1"/>
          </p:cNvSpPr>
          <p:nvPr>
            <p:ph idx="1"/>
          </p:nvPr>
        </p:nvSpPr>
        <p:spPr/>
        <p:txBody>
          <a:bodyPr/>
          <a:lstStyle/>
          <a:p>
            <a:pPr marL="0" indent="0">
              <a:buNone/>
            </a:pPr>
            <a:r>
              <a:rPr lang="en-US" dirty="0" smtClean="0"/>
              <a:t>Liverpool – Manchester – ILRI (Kenya) – </a:t>
            </a:r>
            <a:r>
              <a:rPr lang="en-US" dirty="0" err="1" smtClean="0"/>
              <a:t>Roslin</a:t>
            </a:r>
            <a:r>
              <a:rPr lang="en-US" dirty="0" smtClean="0"/>
              <a:t> (Edinburgh) project looking at T. </a:t>
            </a:r>
            <a:r>
              <a:rPr lang="en-US" dirty="0" err="1" smtClean="0"/>
              <a:t>Congolense</a:t>
            </a:r>
            <a:r>
              <a:rPr lang="en-US" dirty="0" smtClean="0"/>
              <a:t> in</a:t>
            </a:r>
          </a:p>
          <a:p>
            <a:pPr marL="0" indent="0">
              <a:buNone/>
            </a:pPr>
            <a:endParaRPr lang="en-US" dirty="0"/>
          </a:p>
          <a:p>
            <a:r>
              <a:rPr lang="en-US" dirty="0" smtClean="0"/>
              <a:t>Cattle breeds (</a:t>
            </a:r>
            <a:r>
              <a:rPr lang="en-US" dirty="0" err="1" smtClean="0"/>
              <a:t>Ndama</a:t>
            </a:r>
            <a:r>
              <a:rPr lang="en-US" dirty="0" smtClean="0"/>
              <a:t> / </a:t>
            </a:r>
            <a:r>
              <a:rPr lang="en-US" dirty="0" err="1" smtClean="0"/>
              <a:t>Boran</a:t>
            </a:r>
            <a:r>
              <a:rPr lang="en-US" dirty="0" smtClean="0"/>
              <a:t>)</a:t>
            </a:r>
          </a:p>
          <a:p>
            <a:r>
              <a:rPr lang="en-US" dirty="0" smtClean="0"/>
              <a:t>Mouse model (strains </a:t>
            </a:r>
            <a:r>
              <a:rPr lang="en-US" dirty="0" smtClean="0"/>
              <a:t>AJ, </a:t>
            </a:r>
            <a:r>
              <a:rPr lang="en-US" dirty="0" err="1" smtClean="0"/>
              <a:t>BalbC</a:t>
            </a:r>
            <a:r>
              <a:rPr lang="en-US" dirty="0" smtClean="0"/>
              <a:t>, C57Bl6)</a:t>
            </a:r>
            <a:endParaRPr lang="en-US" dirty="0" smtClean="0"/>
          </a:p>
          <a:p>
            <a:pPr marL="0" indent="0">
              <a:buNone/>
            </a:pPr>
            <a:endParaRPr lang="en-US" dirty="0"/>
          </a:p>
          <a:p>
            <a:pPr marL="0" indent="0">
              <a:buNone/>
            </a:pPr>
            <a:r>
              <a:rPr lang="en-US" dirty="0" smtClean="0"/>
              <a:t>Workflows: Paul Fisher</a:t>
            </a:r>
          </a:p>
          <a:p>
            <a:endParaRPr lang="en-US" dirty="0"/>
          </a:p>
        </p:txBody>
      </p:sp>
      <p:pic>
        <p:nvPicPr>
          <p:cNvPr id="4" name="Picture 4" descr="mainwellcome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38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Just because your workflow is repeatable / </a:t>
            </a:r>
            <a:r>
              <a:rPr lang="en-US" dirty="0" err="1" smtClean="0"/>
              <a:t>rerunnable</a:t>
            </a:r>
            <a:r>
              <a:rPr lang="en-US" dirty="0" smtClean="0"/>
              <a:t>, doesn’t mean its infallible</a:t>
            </a:r>
          </a:p>
          <a:p>
            <a:endParaRPr lang="en-US" dirty="0"/>
          </a:p>
          <a:p>
            <a:pPr marL="0" indent="0">
              <a:buNone/>
            </a:pPr>
            <a:r>
              <a:rPr lang="en-US" dirty="0" smtClean="0"/>
              <a:t>It can do something wrong – but at least its </a:t>
            </a:r>
            <a:r>
              <a:rPr lang="en-US" dirty="0" err="1" smtClean="0"/>
              <a:t>trackable</a:t>
            </a:r>
            <a:endParaRPr lang="en-US" dirty="0" smtClean="0"/>
          </a:p>
          <a:p>
            <a:pPr marL="0" indent="0">
              <a:buNone/>
            </a:pPr>
            <a:r>
              <a:rPr lang="en-US" dirty="0" smtClean="0"/>
              <a:t>NHS – high importance of accountability:</a:t>
            </a:r>
          </a:p>
          <a:p>
            <a:r>
              <a:rPr lang="en-US" dirty="0" smtClean="0"/>
              <a:t>Demonstrate compliance with approved protocols</a:t>
            </a:r>
          </a:p>
          <a:p>
            <a:r>
              <a:rPr lang="en-US" dirty="0" smtClean="0"/>
              <a:t>Provenance – recording source of data and tools</a:t>
            </a:r>
            <a:endParaRPr lang="en-US" dirty="0"/>
          </a:p>
        </p:txBody>
      </p:sp>
    </p:spTree>
    <p:extLst>
      <p:ext uri="{BB962C8B-B14F-4D97-AF65-F5344CB8AC3E}">
        <p14:creationId xmlns:p14="http://schemas.microsoft.com/office/powerpoint/2010/main" val="3421623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t>
            </a:r>
            <a:r>
              <a:rPr lang="en-US" dirty="0" err="1" smtClean="0"/>
              <a:t>Taverna</a:t>
            </a:r>
            <a:r>
              <a:rPr lang="en-US" dirty="0" smtClean="0"/>
              <a:t> add to this project</a:t>
            </a:r>
            <a:endParaRPr lang="en-US" dirty="0"/>
          </a:p>
        </p:txBody>
      </p:sp>
      <p:sp>
        <p:nvSpPr>
          <p:cNvPr id="3" name="Content Placeholder 2"/>
          <p:cNvSpPr>
            <a:spLocks noGrp="1"/>
          </p:cNvSpPr>
          <p:nvPr>
            <p:ph idx="1"/>
          </p:nvPr>
        </p:nvSpPr>
        <p:spPr/>
        <p:txBody>
          <a:bodyPr/>
          <a:lstStyle/>
          <a:p>
            <a:r>
              <a:rPr lang="en-US" dirty="0" smtClean="0"/>
              <a:t>Provenance</a:t>
            </a:r>
          </a:p>
          <a:p>
            <a:r>
              <a:rPr lang="en-US" dirty="0" smtClean="0"/>
              <a:t>Accountability</a:t>
            </a:r>
          </a:p>
          <a:p>
            <a:r>
              <a:rPr lang="en-US" dirty="0" smtClean="0"/>
              <a:t>Scaling</a:t>
            </a:r>
          </a:p>
          <a:p>
            <a:r>
              <a:rPr lang="en-US" dirty="0" smtClean="0"/>
              <a:t>Interface</a:t>
            </a:r>
            <a:endParaRPr lang="en-US" dirty="0" smtClean="0"/>
          </a:p>
          <a:p>
            <a:endParaRPr lang="en-US" dirty="0"/>
          </a:p>
        </p:txBody>
      </p:sp>
    </p:spTree>
    <p:extLst>
      <p:ext uri="{BB962C8B-B14F-4D97-AF65-F5344CB8AC3E}">
        <p14:creationId xmlns:p14="http://schemas.microsoft.com/office/powerpoint/2010/main" val="26614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1: African sleeping sickness</a:t>
            </a:r>
            <a:endParaRPr lang="en-US" dirty="0"/>
          </a:p>
        </p:txBody>
      </p:sp>
      <p:sp>
        <p:nvSpPr>
          <p:cNvPr id="3" name="Content Placeholder 2"/>
          <p:cNvSpPr>
            <a:spLocks noGrp="1"/>
          </p:cNvSpPr>
          <p:nvPr>
            <p:ph idx="1"/>
          </p:nvPr>
        </p:nvSpPr>
        <p:spPr/>
        <p:txBody>
          <a:bodyPr/>
          <a:lstStyle/>
          <a:p>
            <a:pPr marL="0" indent="0">
              <a:buNone/>
            </a:pPr>
            <a:r>
              <a:rPr lang="en-US" dirty="0" smtClean="0"/>
              <a:t>Disease caused by </a:t>
            </a:r>
            <a:r>
              <a:rPr lang="en-US" i="1" dirty="0" err="1" smtClean="0"/>
              <a:t>Trypanasoma</a:t>
            </a:r>
            <a:r>
              <a:rPr lang="en-US" i="1" dirty="0" smtClean="0"/>
              <a:t> </a:t>
            </a:r>
            <a:r>
              <a:rPr lang="en-US" i="1" dirty="0" err="1" smtClean="0"/>
              <a:t>Congolense</a:t>
            </a:r>
            <a:r>
              <a:rPr lang="en-US" i="1" dirty="0" smtClean="0"/>
              <a:t> </a:t>
            </a:r>
          </a:p>
          <a:p>
            <a:pPr marL="0" indent="0">
              <a:buNone/>
            </a:pPr>
            <a:endParaRPr lang="en-US" dirty="0" smtClean="0"/>
          </a:p>
          <a:p>
            <a:pPr marL="0" indent="0">
              <a:buNone/>
            </a:pPr>
            <a:endParaRPr lang="en-US" dirty="0"/>
          </a:p>
        </p:txBody>
      </p:sp>
      <p:pic>
        <p:nvPicPr>
          <p:cNvPr id="4" name="Picture 3" descr="lifecyc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05" y="2320422"/>
            <a:ext cx="5892800" cy="3289300"/>
          </a:xfrm>
          <a:prstGeom prst="rect">
            <a:avLst/>
          </a:prstGeom>
        </p:spPr>
      </p:pic>
      <p:sp>
        <p:nvSpPr>
          <p:cNvPr id="5" name="TextBox 4"/>
          <p:cNvSpPr txBox="1"/>
          <p:nvPr/>
        </p:nvSpPr>
        <p:spPr>
          <a:xfrm>
            <a:off x="701095" y="6244468"/>
            <a:ext cx="3981691" cy="369332"/>
          </a:xfrm>
          <a:prstGeom prst="rect">
            <a:avLst/>
          </a:prstGeom>
          <a:noFill/>
        </p:spPr>
        <p:txBody>
          <a:bodyPr wrap="square" rtlCol="0">
            <a:spAutoFit/>
          </a:bodyPr>
          <a:lstStyle/>
          <a:p>
            <a:r>
              <a:rPr lang="en-US" dirty="0" smtClean="0"/>
              <a:t>Image: W.H.O.</a:t>
            </a:r>
            <a:endParaRPr lang="en-US" dirty="0"/>
          </a:p>
        </p:txBody>
      </p:sp>
    </p:spTree>
    <p:extLst>
      <p:ext uri="{BB962C8B-B14F-4D97-AF65-F5344CB8AC3E}">
        <p14:creationId xmlns:p14="http://schemas.microsoft.com/office/powerpoint/2010/main" val="56511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9" name="Picture 3" descr="edith"/>
          <p:cNvPicPr>
            <a:picLocks noChangeAspect="1" noChangeArrowheads="1"/>
          </p:cNvPicPr>
          <p:nvPr/>
        </p:nvPicPr>
        <p:blipFill>
          <a:blip r:embed="rId3">
            <a:extLst>
              <a:ext uri="{28A0092B-C50C-407E-A947-70E740481C1C}">
                <a14:useLocalDpi xmlns:a14="http://schemas.microsoft.com/office/drawing/2010/main" val="0"/>
              </a:ext>
            </a:extLst>
          </a:blip>
          <a:srcRect t="8421" b="12631"/>
          <a:stretch>
            <a:fillRect/>
          </a:stretch>
        </p:blipFill>
        <p:spPr bwMode="auto">
          <a:xfrm>
            <a:off x="1692275" y="404813"/>
            <a:ext cx="5594350" cy="6248400"/>
          </a:xfrm>
          <a:prstGeom prst="rect">
            <a:avLst/>
          </a:prstGeom>
          <a:noFill/>
          <a:extLst>
            <a:ext uri="{909E8E84-426E-40dd-AFC4-6F175D3DCCD1}">
              <a14:hiddenFill xmlns:a14="http://schemas.microsoft.com/office/drawing/2010/main">
                <a:solidFill>
                  <a:srgbClr val="FFFFFF"/>
                </a:solidFill>
              </a14:hiddenFill>
            </a:ext>
          </a:extLst>
        </p:spPr>
      </p:pic>
      <p:sp>
        <p:nvSpPr>
          <p:cNvPr id="326660" name="Text Box 4"/>
          <p:cNvSpPr txBox="1">
            <a:spLocks noChangeArrowheads="1"/>
          </p:cNvSpPr>
          <p:nvPr/>
        </p:nvSpPr>
        <p:spPr bwMode="auto">
          <a:xfrm>
            <a:off x="2555875" y="26035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400" b="1"/>
              <a:t>Origins of N</a:t>
            </a:r>
            <a:r>
              <a:rPr lang="ja-JP" altLang="en-GB" sz="2400" b="1">
                <a:latin typeface="Arial"/>
              </a:rPr>
              <a:t>’</a:t>
            </a:r>
            <a:r>
              <a:rPr lang="en-GB" sz="2400" b="1"/>
              <a:t>Dama and Boran cattle</a:t>
            </a:r>
          </a:p>
        </p:txBody>
      </p:sp>
      <p:pic>
        <p:nvPicPr>
          <p:cNvPr id="326661" name="Picture 5" descr="Ndama1-low-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00463"/>
            <a:ext cx="2514600" cy="1620837"/>
          </a:xfrm>
          <a:prstGeom prst="rect">
            <a:avLst/>
          </a:prstGeom>
          <a:noFill/>
          <a:extLst>
            <a:ext uri="{909E8E84-426E-40dd-AFC4-6F175D3DCCD1}">
              <a14:hiddenFill xmlns:a14="http://schemas.microsoft.com/office/drawing/2010/main">
                <a:solidFill>
                  <a:srgbClr val="FFFFFF"/>
                </a:solidFill>
              </a14:hiddenFill>
            </a:ext>
          </a:extLst>
        </p:spPr>
      </p:pic>
      <p:sp>
        <p:nvSpPr>
          <p:cNvPr id="326662" name="Text Box 6"/>
          <p:cNvSpPr txBox="1">
            <a:spLocks noChangeArrowheads="1"/>
          </p:cNvSpPr>
          <p:nvPr/>
        </p:nvSpPr>
        <p:spPr bwMode="auto">
          <a:xfrm>
            <a:off x="152400" y="3276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GB" sz="2400">
                <a:latin typeface="Times New Roman" charset="0"/>
              </a:rPr>
              <a:t>N</a:t>
            </a:r>
            <a:r>
              <a:rPr lang="ja-JP" altLang="en-GB" sz="2400">
                <a:latin typeface="Arial"/>
              </a:rPr>
              <a:t>’</a:t>
            </a:r>
            <a:r>
              <a:rPr lang="en-GB" sz="2400">
                <a:latin typeface="Times New Roman" charset="0"/>
              </a:rPr>
              <a:t>Dama</a:t>
            </a:r>
          </a:p>
        </p:txBody>
      </p:sp>
      <p:sp>
        <p:nvSpPr>
          <p:cNvPr id="326663" name="Oval 7"/>
          <p:cNvSpPr>
            <a:spLocks noChangeArrowheads="1"/>
          </p:cNvSpPr>
          <p:nvPr/>
        </p:nvSpPr>
        <p:spPr bwMode="auto">
          <a:xfrm>
            <a:off x="1752600" y="2971800"/>
            <a:ext cx="1524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26664" name="Group 8"/>
          <p:cNvGrpSpPr>
            <a:grpSpLocks/>
          </p:cNvGrpSpPr>
          <p:nvPr/>
        </p:nvGrpSpPr>
        <p:grpSpPr bwMode="auto">
          <a:xfrm>
            <a:off x="5454650" y="1125538"/>
            <a:ext cx="3689350" cy="3206750"/>
            <a:chOff x="3436" y="672"/>
            <a:chExt cx="2324" cy="2020"/>
          </a:xfrm>
        </p:grpSpPr>
        <p:pic>
          <p:nvPicPr>
            <p:cNvPr id="326665" name="Picture 9" descr="c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 y="672"/>
              <a:ext cx="1738" cy="1256"/>
            </a:xfrm>
            <a:prstGeom prst="rect">
              <a:avLst/>
            </a:prstGeom>
            <a:noFill/>
            <a:extLst>
              <a:ext uri="{909E8E84-426E-40dd-AFC4-6F175D3DCCD1}">
                <a14:hiddenFill xmlns:a14="http://schemas.microsoft.com/office/drawing/2010/main">
                  <a:solidFill>
                    <a:srgbClr val="FFFFFF"/>
                  </a:solidFill>
                </a14:hiddenFill>
              </a:ext>
            </a:extLst>
          </p:spPr>
        </p:pic>
        <p:sp>
          <p:nvSpPr>
            <p:cNvPr id="326666" name="Text Box 10"/>
            <p:cNvSpPr txBox="1">
              <a:spLocks noChangeArrowheads="1"/>
            </p:cNvSpPr>
            <p:nvPr/>
          </p:nvSpPr>
          <p:spPr bwMode="auto">
            <a:xfrm>
              <a:off x="4608" y="1920"/>
              <a:ext cx="7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GB" sz="2400">
                  <a:latin typeface="Times New Roman" charset="0"/>
                </a:rPr>
                <a:t>Boran</a:t>
              </a:r>
            </a:p>
          </p:txBody>
        </p:sp>
        <p:sp>
          <p:nvSpPr>
            <p:cNvPr id="326667" name="Oval 11"/>
            <p:cNvSpPr>
              <a:spLocks noChangeArrowheads="1"/>
            </p:cNvSpPr>
            <p:nvPr/>
          </p:nvSpPr>
          <p:spPr bwMode="auto">
            <a:xfrm rot="-1411731">
              <a:off x="3436" y="2173"/>
              <a:ext cx="336" cy="519"/>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6668" name="Line 12"/>
            <p:cNvSpPr>
              <a:spLocks noChangeShapeType="1"/>
            </p:cNvSpPr>
            <p:nvPr/>
          </p:nvSpPr>
          <p:spPr bwMode="auto">
            <a:xfrm flipV="1">
              <a:off x="3744" y="2064"/>
              <a:ext cx="912" cy="2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26669" name="Line 13"/>
          <p:cNvSpPr>
            <a:spLocks noChangeShapeType="1"/>
          </p:cNvSpPr>
          <p:nvPr/>
        </p:nvSpPr>
        <p:spPr bwMode="auto">
          <a:xfrm flipV="1">
            <a:off x="1295400" y="3352800"/>
            <a:ext cx="457200" cy="152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26671" name="Picture 15" descr="glossina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581525"/>
            <a:ext cx="2411413"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0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628775"/>
            <a:ext cx="3744912" cy="2087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0931" name="Text Box 3"/>
          <p:cNvSpPr txBox="1">
            <a:spLocks noChangeArrowheads="1"/>
          </p:cNvSpPr>
          <p:nvPr/>
        </p:nvSpPr>
        <p:spPr bwMode="auto">
          <a:xfrm>
            <a:off x="1403350" y="5734050"/>
            <a:ext cx="18415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Clr>
                <a:srgbClr val="000000"/>
              </a:buClr>
              <a:buSzPct val="100000"/>
              <a:buFont typeface="Times New Roman" charset="0"/>
              <a:buNone/>
            </a:pPr>
            <a:endParaRPr lang="en-US">
              <a:solidFill>
                <a:schemeClr val="bg1"/>
              </a:solidFill>
              <a:cs typeface="Arial" charset="0"/>
            </a:endParaRPr>
          </a:p>
        </p:txBody>
      </p:sp>
      <p:grpSp>
        <p:nvGrpSpPr>
          <p:cNvPr id="380932" name="Group 4"/>
          <p:cNvGrpSpPr>
            <a:grpSpLocks/>
          </p:cNvGrpSpPr>
          <p:nvPr/>
        </p:nvGrpSpPr>
        <p:grpSpPr bwMode="auto">
          <a:xfrm>
            <a:off x="5003800" y="4365625"/>
            <a:ext cx="3744913" cy="1871663"/>
            <a:chOff x="431" y="1071"/>
            <a:chExt cx="5047" cy="2185"/>
          </a:xfrm>
        </p:grpSpPr>
        <p:pic>
          <p:nvPicPr>
            <p:cNvPr id="380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071"/>
              <a:ext cx="5047" cy="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09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 y="1570"/>
              <a:ext cx="4056" cy="16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380935" name="Rectangle 7"/>
          <p:cNvSpPr>
            <a:spLocks noChangeArrowheads="1"/>
          </p:cNvSpPr>
          <p:nvPr/>
        </p:nvSpPr>
        <p:spPr bwMode="auto">
          <a:xfrm>
            <a:off x="1042988" y="260350"/>
            <a:ext cx="720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3600">
                <a:solidFill>
                  <a:schemeClr val="tx2"/>
                </a:solidFill>
                <a:cs typeface="Arial" charset="0"/>
              </a:rPr>
              <a:t>African Cattle</a:t>
            </a:r>
          </a:p>
        </p:txBody>
      </p:sp>
      <p:sp>
        <p:nvSpPr>
          <p:cNvPr id="380936" name="Rectangle 8"/>
          <p:cNvSpPr>
            <a:spLocks noChangeArrowheads="1"/>
          </p:cNvSpPr>
          <p:nvPr/>
        </p:nvSpPr>
        <p:spPr bwMode="auto">
          <a:xfrm>
            <a:off x="4932363" y="4292600"/>
            <a:ext cx="3960812" cy="237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7" name="Rectangle 9"/>
          <p:cNvSpPr>
            <a:spLocks noChangeArrowheads="1"/>
          </p:cNvSpPr>
          <p:nvPr/>
        </p:nvSpPr>
        <p:spPr bwMode="auto">
          <a:xfrm>
            <a:off x="611188" y="1557338"/>
            <a:ext cx="45720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GB">
                <a:cs typeface="Arial" charset="0"/>
              </a:rPr>
              <a:t>Different breeds of African Cattle</a:t>
            </a:r>
          </a:p>
          <a:p>
            <a:pPr lvl="1" algn="l">
              <a:buFontTx/>
              <a:buChar char="•"/>
            </a:pPr>
            <a:r>
              <a:rPr lang="en-GB">
                <a:cs typeface="Arial" charset="0"/>
              </a:rPr>
              <a:t> 10,000 years separation</a:t>
            </a:r>
          </a:p>
          <a:p>
            <a:pPr algn="l"/>
            <a:endParaRPr lang="en-GB">
              <a:cs typeface="Arial" charset="0"/>
            </a:endParaRPr>
          </a:p>
          <a:p>
            <a:pPr algn="l"/>
            <a:r>
              <a:rPr lang="en-GB">
                <a:cs typeface="Arial" charset="0"/>
              </a:rPr>
              <a:t>African Livestock adaptations:</a:t>
            </a:r>
          </a:p>
          <a:p>
            <a:pPr lvl="2" algn="l">
              <a:buFontTx/>
              <a:buChar char="•"/>
            </a:pPr>
            <a:r>
              <a:rPr lang="en-GB">
                <a:cs typeface="Arial" charset="0"/>
              </a:rPr>
              <a:t> More productive</a:t>
            </a:r>
          </a:p>
          <a:p>
            <a:pPr lvl="2" algn="l">
              <a:buFontTx/>
              <a:buChar char="•"/>
            </a:pPr>
            <a:r>
              <a:rPr lang="en-GB">
                <a:cs typeface="Arial" charset="0"/>
              </a:rPr>
              <a:t> Increases disease resistance</a:t>
            </a:r>
          </a:p>
          <a:p>
            <a:pPr lvl="2" algn="l">
              <a:buFontTx/>
              <a:buChar char="•"/>
            </a:pPr>
            <a:r>
              <a:rPr lang="en-GB">
                <a:cs typeface="Arial" charset="0"/>
              </a:rPr>
              <a:t> Selection of traits</a:t>
            </a:r>
          </a:p>
          <a:p>
            <a:pPr lvl="1" algn="l"/>
            <a:endParaRPr lang="en-GB">
              <a:cs typeface="Arial" charset="0"/>
            </a:endParaRPr>
          </a:p>
          <a:p>
            <a:pPr algn="l"/>
            <a:r>
              <a:rPr lang="en-GB">
                <a:cs typeface="Arial" charset="0"/>
              </a:rPr>
              <a:t>Potential outcomes: </a:t>
            </a:r>
          </a:p>
          <a:p>
            <a:pPr lvl="1" algn="l">
              <a:buFontTx/>
              <a:buChar char="•"/>
            </a:pPr>
            <a:r>
              <a:rPr lang="en-GB">
                <a:cs typeface="Arial" charset="0"/>
              </a:rPr>
              <a:t> Food security</a:t>
            </a:r>
          </a:p>
          <a:p>
            <a:pPr lvl="1" algn="l">
              <a:buFontTx/>
              <a:buChar char="•"/>
            </a:pPr>
            <a:r>
              <a:rPr lang="en-GB">
                <a:cs typeface="Arial" charset="0"/>
              </a:rPr>
              <a:t> Understanding resistance</a:t>
            </a:r>
          </a:p>
          <a:p>
            <a:pPr lvl="1" algn="l">
              <a:buFontTx/>
              <a:buChar char="•"/>
            </a:pPr>
            <a:r>
              <a:rPr lang="en-GB">
                <a:cs typeface="Arial" charset="0"/>
              </a:rPr>
              <a:t> Understanding environmental</a:t>
            </a:r>
          </a:p>
          <a:p>
            <a:pPr lvl="1" algn="l">
              <a:buFontTx/>
              <a:buChar char="•"/>
            </a:pPr>
            <a:r>
              <a:rPr lang="en-GB">
                <a:cs typeface="Arial" charset="0"/>
              </a:rPr>
              <a:t> Understanding diversity</a:t>
            </a:r>
          </a:p>
          <a:p>
            <a:pPr algn="l"/>
            <a:endParaRPr lang="en-GB">
              <a:cs typeface="Arial" charset="0"/>
            </a:endParaRPr>
          </a:p>
          <a:p>
            <a:pPr algn="l"/>
            <a:r>
              <a:rPr lang="en-GB">
                <a:solidFill>
                  <a:srgbClr val="FF3300"/>
                </a:solidFill>
                <a:cs typeface="Arial" charset="0"/>
              </a:rPr>
              <a:t>http://www.bbc.co.uk/news/10403254</a:t>
            </a:r>
            <a:endParaRPr lang="en-GB">
              <a:cs typeface="Arial" charset="0"/>
            </a:endParaRPr>
          </a:p>
        </p:txBody>
      </p:sp>
    </p:spTree>
    <p:extLst>
      <p:ext uri="{BB962C8B-B14F-4D97-AF65-F5344CB8AC3E}">
        <p14:creationId xmlns:p14="http://schemas.microsoft.com/office/powerpoint/2010/main" val="3017045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body" idx="1"/>
          </p:nvPr>
        </p:nvSpPr>
        <p:spPr>
          <a:xfrm>
            <a:off x="755650" y="1773238"/>
            <a:ext cx="7775575" cy="2536825"/>
          </a:xfrm>
        </p:spPr>
        <p:txBody>
          <a:bodyPr/>
          <a:lstStyle/>
          <a:p>
            <a:pPr>
              <a:buFontTx/>
              <a:buNone/>
            </a:pPr>
            <a:endParaRPr lang="en-GB" dirty="0">
              <a:effectLst>
                <a:outerShdw blurRad="38100" dist="38100" dir="2700000" algn="tl">
                  <a:srgbClr val="DDDDDD"/>
                </a:outerShdw>
              </a:effectLst>
            </a:endParaRPr>
          </a:p>
          <a:p>
            <a:pPr>
              <a:buFontTx/>
              <a:buNone/>
            </a:pPr>
            <a:endParaRPr lang="en-GB" dirty="0">
              <a:effectLst>
                <a:outerShdw blurRad="38100" dist="38100" dir="2700000" algn="tl">
                  <a:srgbClr val="DDDDDD"/>
                </a:outerShdw>
              </a:effectLst>
            </a:endParaRPr>
          </a:p>
        </p:txBody>
      </p:sp>
      <p:sp>
        <p:nvSpPr>
          <p:cNvPr id="371716" name="Rectangle 4"/>
          <p:cNvSpPr>
            <a:spLocks noGrp="1" noChangeArrowheads="1"/>
          </p:cNvSpPr>
          <p:nvPr>
            <p:ph type="title"/>
          </p:nvPr>
        </p:nvSpPr>
        <p:spPr>
          <a:xfrm>
            <a:off x="827088" y="692150"/>
            <a:ext cx="7775575" cy="792163"/>
          </a:xfrm>
        </p:spPr>
        <p:txBody>
          <a:bodyPr/>
          <a:lstStyle/>
          <a:p>
            <a:r>
              <a:rPr lang="en-GB" b="1" dirty="0" smtClean="0"/>
              <a:t>Linking Genotype to Phenotype </a:t>
            </a:r>
            <a:endParaRPr lang="en-GB" b="1" dirty="0"/>
          </a:p>
        </p:txBody>
      </p:sp>
      <p:pic>
        <p:nvPicPr>
          <p:cNvPr id="371717" name="Picture 5" descr="d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716338"/>
            <a:ext cx="706437" cy="2487612"/>
          </a:xfrm>
          <a:prstGeom prst="rect">
            <a:avLst/>
          </a:prstGeom>
          <a:noFill/>
          <a:extLst>
            <a:ext uri="{909E8E84-426E-40dd-AFC4-6F175D3DCCD1}">
              <a14:hiddenFill xmlns:a14="http://schemas.microsoft.com/office/drawing/2010/main">
                <a:solidFill>
                  <a:srgbClr val="FFFFFF"/>
                </a:solidFill>
              </a14:hiddenFill>
            </a:ext>
          </a:extLst>
        </p:spPr>
      </p:pic>
      <p:sp>
        <p:nvSpPr>
          <p:cNvPr id="371718" name="Text Box 6"/>
          <p:cNvSpPr txBox="1">
            <a:spLocks noChangeArrowheads="1"/>
          </p:cNvSpPr>
          <p:nvPr/>
        </p:nvSpPr>
        <p:spPr bwMode="auto">
          <a:xfrm>
            <a:off x="1258888" y="4076700"/>
            <a:ext cx="719137"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DNA</a:t>
            </a:r>
          </a:p>
        </p:txBody>
      </p:sp>
      <p:sp>
        <p:nvSpPr>
          <p:cNvPr id="371719" name="Text Box 7"/>
          <p:cNvSpPr txBox="1">
            <a:spLocks noChangeArrowheads="1"/>
          </p:cNvSpPr>
          <p:nvPr/>
        </p:nvSpPr>
        <p:spPr bwMode="auto">
          <a:xfrm>
            <a:off x="1763713" y="5373688"/>
            <a:ext cx="47513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2000" b="1"/>
              <a:t>ACTGCACTGACTGTACGTATATCT</a:t>
            </a:r>
          </a:p>
          <a:p>
            <a:pPr algn="l">
              <a:spcBef>
                <a:spcPct val="50000"/>
              </a:spcBef>
            </a:pPr>
            <a:r>
              <a:rPr lang="en-GB" sz="2000" b="1"/>
              <a:t>ACTGCACTG</a:t>
            </a:r>
            <a:r>
              <a:rPr lang="en-GB" sz="2000" b="1">
                <a:solidFill>
                  <a:srgbClr val="DA2304"/>
                </a:solidFill>
              </a:rPr>
              <a:t>TG</a:t>
            </a:r>
            <a:r>
              <a:rPr lang="en-GB" sz="2000" b="1"/>
              <a:t>TGTACGTATATCT</a:t>
            </a:r>
          </a:p>
        </p:txBody>
      </p:sp>
      <p:sp>
        <p:nvSpPr>
          <p:cNvPr id="371720" name="Text Box 8"/>
          <p:cNvSpPr txBox="1">
            <a:spLocks noChangeArrowheads="1"/>
          </p:cNvSpPr>
          <p:nvPr/>
        </p:nvSpPr>
        <p:spPr bwMode="auto">
          <a:xfrm>
            <a:off x="3635375" y="5013325"/>
            <a:ext cx="1223963"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Mutations</a:t>
            </a:r>
          </a:p>
        </p:txBody>
      </p:sp>
      <p:sp>
        <p:nvSpPr>
          <p:cNvPr id="371721" name="Text Box 9"/>
          <p:cNvSpPr txBox="1">
            <a:spLocks noChangeArrowheads="1"/>
          </p:cNvSpPr>
          <p:nvPr/>
        </p:nvSpPr>
        <p:spPr bwMode="auto">
          <a:xfrm>
            <a:off x="5580063" y="3933825"/>
            <a:ext cx="9366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a:t>Genes</a:t>
            </a:r>
          </a:p>
        </p:txBody>
      </p:sp>
      <p:pic>
        <p:nvPicPr>
          <p:cNvPr id="371722" name="Picture 10" descr="dna_ge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429000"/>
            <a:ext cx="1314450" cy="27749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022295" y="1484313"/>
            <a:ext cx="4895850" cy="1635125"/>
            <a:chOff x="1908175" y="4508500"/>
            <a:chExt cx="4895850" cy="1635125"/>
          </a:xfrm>
        </p:grpSpPr>
        <p:graphicFrame>
          <p:nvGraphicFramePr>
            <p:cNvPr id="12" name="Object 5"/>
            <p:cNvGraphicFramePr>
              <a:graphicFrameLocks noChangeAspect="1"/>
            </p:cNvGraphicFramePr>
            <p:nvPr>
              <p:extLst>
                <p:ext uri="{D42A27DB-BD31-4B8C-83A1-F6EECF244321}">
                  <p14:modId xmlns:p14="http://schemas.microsoft.com/office/powerpoint/2010/main" val="4280160175"/>
                </p:ext>
              </p:extLst>
            </p:nvPr>
          </p:nvGraphicFramePr>
          <p:xfrm>
            <a:off x="1908175" y="4508500"/>
            <a:ext cx="1951038" cy="1628775"/>
          </p:xfrm>
          <a:graphic>
            <a:graphicData uri="http://schemas.openxmlformats.org/presentationml/2006/ole">
              <mc:AlternateContent xmlns:mc="http://schemas.openxmlformats.org/markup-compatibility/2006">
                <mc:Choice xmlns:v="urn:schemas-microsoft-com:vml" Requires="v">
                  <p:oleObj spid="_x0000_s4106" name="Photo Editor Photo" r:id="rId6" imgW="4839375" imgH="3352381" progId="MSPhotoEd.3">
                    <p:embed/>
                  </p:oleObj>
                </mc:Choice>
                <mc:Fallback>
                  <p:oleObj name="Photo Editor Photo" r:id="rId6" imgW="4839375" imgH="335238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b="7619"/>
                        <a:stretch>
                          <a:fillRect/>
                        </a:stretch>
                      </p:blipFill>
                      <p:spPr bwMode="auto">
                        <a:xfrm>
                          <a:off x="1908175" y="4508500"/>
                          <a:ext cx="195103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 name="Picture 6" descr="I_LnJ"/>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724400"/>
              <a:ext cx="1944687" cy="14192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7"/>
            <p:cNvSpPr txBox="1">
              <a:spLocks noChangeArrowheads="1"/>
            </p:cNvSpPr>
            <p:nvPr/>
          </p:nvSpPr>
          <p:spPr bwMode="auto">
            <a:xfrm>
              <a:off x="4211638" y="52292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b="1" dirty="0"/>
                <a:t>vs.</a:t>
              </a:r>
            </a:p>
          </p:txBody>
        </p:sp>
      </p:grpSp>
    </p:spTree>
    <p:extLst>
      <p:ext uri="{BB962C8B-B14F-4D97-AF65-F5344CB8AC3E}">
        <p14:creationId xmlns:p14="http://schemas.microsoft.com/office/powerpoint/2010/main" val="2504006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4009</Words>
  <Application>Microsoft Macintosh PowerPoint</Application>
  <PresentationFormat>On-screen Show (4:3)</PresentationFormat>
  <Paragraphs>600</Paragraphs>
  <Slides>51</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Photo Editor Photo</vt:lpstr>
      <vt:lpstr>Taverna Workbench – Case studies</vt:lpstr>
      <vt:lpstr>Do you really need to use workflows?</vt:lpstr>
      <vt:lpstr>Well…</vt:lpstr>
      <vt:lpstr>What does a workflow system add?</vt:lpstr>
      <vt:lpstr>Wellcome Trust Host Pathogen project</vt:lpstr>
      <vt:lpstr>Case study 1: African sleeping sickness</vt:lpstr>
      <vt:lpstr>PowerPoint Presentation</vt:lpstr>
      <vt:lpstr>PowerPoint Presentation</vt:lpstr>
      <vt:lpstr>Linking Genotype to Phenotype </vt:lpstr>
      <vt:lpstr>Data analysis</vt:lpstr>
      <vt:lpstr>Quantitative Trait Loci (QTL)</vt:lpstr>
      <vt:lpstr>Quantitative Trait Loci  - QTL</vt:lpstr>
      <vt:lpstr>Trypanosoma infection response (Tir) QTL</vt:lpstr>
      <vt:lpstr>Gene Expression</vt:lpstr>
      <vt:lpstr>The experiment</vt:lpstr>
      <vt:lpstr>QTL + Microarrays</vt:lpstr>
      <vt:lpstr>The Central Dogma</vt:lpstr>
      <vt:lpstr>Huge amounts of data</vt:lpstr>
      <vt:lpstr>Hypothesis-Driven Analyses</vt:lpstr>
      <vt:lpstr>PowerPoint Presentation</vt:lpstr>
      <vt:lpstr>PowerPoint Presentation</vt:lpstr>
      <vt:lpstr>Hypothesis</vt:lpstr>
      <vt:lpstr>PowerPoint Presentation</vt:lpstr>
      <vt:lpstr>PowerPoint Presentation</vt:lpstr>
      <vt:lpstr>PowerPoint Presentation</vt:lpstr>
      <vt:lpstr>Trypanosomiasis Resistance Results</vt:lpstr>
      <vt:lpstr>PowerPoint Presentation</vt:lpstr>
      <vt:lpstr>What main Taverna workbench service-types did this project use?</vt:lpstr>
      <vt:lpstr>How does this case study benefit from being carried out using workflows</vt:lpstr>
      <vt:lpstr>Usecase 2: Workflows on the Cloud: Scaling for National Service</vt:lpstr>
      <vt:lpstr>Motivation: Workflows for Diagnostics</vt:lpstr>
      <vt:lpstr>SNP annotation</vt:lpstr>
      <vt:lpstr>Taverna Workflows </vt:lpstr>
      <vt:lpstr>PowerPoint Presentation</vt:lpstr>
      <vt:lpstr>Variant classification</vt:lpstr>
      <vt:lpstr>SNP filtering / triage</vt:lpstr>
      <vt:lpstr>Collecting Provenance data using workflows</vt:lpstr>
      <vt:lpstr>Ideal world</vt:lpstr>
      <vt:lpstr>Workflow</vt:lpstr>
      <vt:lpstr>Architecture overview</vt:lpstr>
      <vt:lpstr>The user’s view</vt:lpstr>
      <vt:lpstr>Web interface: Overview</vt:lpstr>
      <vt:lpstr>Web interface: Getting started</vt:lpstr>
      <vt:lpstr>Web interface: Creating a Run</vt:lpstr>
      <vt:lpstr>Web interface: Checking run progress</vt:lpstr>
      <vt:lpstr>Workflow engine orchestration</vt:lpstr>
      <vt:lpstr>Additional Taverna functionality</vt:lpstr>
      <vt:lpstr>Acknowledgements/Partners</vt:lpstr>
      <vt:lpstr>What service types does this workflow use</vt:lpstr>
      <vt:lpstr>Caveat!</vt:lpstr>
      <vt:lpstr>What does Taverna add to this project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Taverna Workbench – case studies</dc:title>
  <dc:creator>Helen Hulme</dc:creator>
  <cp:lastModifiedBy>Helen Hulme</cp:lastModifiedBy>
  <cp:revision>15</cp:revision>
  <dcterms:created xsi:type="dcterms:W3CDTF">2012-09-03T23:29:56Z</dcterms:created>
  <dcterms:modified xsi:type="dcterms:W3CDTF">2012-09-04T07:51:00Z</dcterms:modified>
</cp:coreProperties>
</file>