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mov" ContentType="video/unknown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7" r:id="rId4"/>
    <p:sldId id="270" r:id="rId5"/>
    <p:sldId id="269" r:id="rId6"/>
    <p:sldId id="268" r:id="rId7"/>
    <p:sldId id="258" r:id="rId8"/>
    <p:sldId id="264" r:id="rId9"/>
    <p:sldId id="259" r:id="rId10"/>
    <p:sldId id="265" r:id="rId11"/>
    <p:sldId id="260" r:id="rId12"/>
    <p:sldId id="262" r:id="rId13"/>
    <p:sldId id="261" r:id="rId14"/>
    <p:sldId id="26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al Fellows" initials="DK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3" autoAdjust="0"/>
    <p:restoredTop sz="90196" autoAdjust="0"/>
  </p:normalViewPr>
  <p:slideViewPr>
    <p:cSldViewPr snapToGrid="0" snapToObjects="1">
      <p:cViewPr varScale="1">
        <p:scale>
          <a:sx n="97" d="100"/>
          <a:sy n="97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commentAuthors" Target="commentAuthors.xml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E5A9-AAD8-0E43-9045-266EBEE78F28}" type="datetimeFigureOut">
              <a:rPr lang="en-US" smtClean="0"/>
              <a:t>07/12/2011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3E89D-EBF4-644C-BD9B-63B67CA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63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A338-A570-8E41-9A80-B2C752838583}" type="datetimeFigureOut">
              <a:rPr lang="en-US" smtClean="0"/>
              <a:t>02/12/2011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434B-1AA5-0A43-849C-B3FF976B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72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What's this? the solar system, where our planet is... BUT! it's a big laboratory!! There is a lot of instruments all around... and </a:t>
            </a:r>
            <a:r>
              <a:rPr lang="en-US" dirty="0" err="1" smtClean="0"/>
              <a:t>Heliophysics</a:t>
            </a:r>
            <a:r>
              <a:rPr lang="en-US" dirty="0" smtClean="0"/>
              <a:t> study that.  Problems? A lot!! things move everywhere, it is a lab where you have not control on when and where do things, because they just happen and you need to be in the right moment looking at the right position...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6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is Inherently Very Complex</a:t>
            </a:r>
          </a:p>
          <a:p>
            <a:r>
              <a:rPr lang="en-US" dirty="0" err="1" smtClean="0"/>
              <a:t>Magnetohydrodynamic</a:t>
            </a:r>
            <a:r>
              <a:rPr lang="en-US" dirty="0" smtClean="0"/>
              <a:t> Simulations are Computationally Expensive</a:t>
            </a:r>
          </a:p>
          <a:p>
            <a:r>
              <a:rPr lang="en-US" dirty="0" smtClean="0"/>
              <a:t>Not a Steady State Problem</a:t>
            </a:r>
          </a:p>
          <a:p>
            <a:r>
              <a:rPr lang="en-US" dirty="0" smtClean="0"/>
              <a:t>Use Simple Approximations with Wide Error Bars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Shape of Solar Magnetic Field</a:t>
            </a:r>
          </a:p>
          <a:p>
            <a:r>
              <a:rPr lang="en-US" dirty="0" smtClean="0"/>
              <a:t>Approximately an Arithmetic Spiral</a:t>
            </a:r>
          </a:p>
          <a:p>
            <a:r>
              <a:rPr lang="en-US" dirty="0" smtClean="0"/>
              <a:t>	“Spinning round with a hose”</a:t>
            </a:r>
          </a:p>
          <a:p>
            <a:r>
              <a:rPr lang="en-US" dirty="0" smtClean="0"/>
              <a:t>Energetic Particles Follow Spiral</a:t>
            </a:r>
            <a:r>
              <a:rPr lang="en-US" baseline="0" dirty="0" smtClean="0"/>
              <a:t> like highway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Instruments can Only Detect Parts of Phenomena</a:t>
            </a:r>
          </a:p>
          <a:p>
            <a:pPr lvl="1"/>
            <a:r>
              <a:rPr lang="en-US" dirty="0" smtClean="0"/>
              <a:t>High Flux Levels</a:t>
            </a:r>
          </a:p>
          <a:p>
            <a:pPr lvl="1"/>
            <a:r>
              <a:rPr lang="en-US" dirty="0" smtClean="0"/>
              <a:t>Large Rates of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dirty="0" smtClean="0"/>
              <a:t>Observatories</a:t>
            </a:r>
            <a:r>
              <a:rPr lang="en-US" b="0" baseline="0" dirty="0" smtClean="0"/>
              <a:t> are Physical and Virtual</a:t>
            </a:r>
            <a:endParaRPr lang="en-US" b="0" dirty="0" smtClean="0"/>
          </a:p>
          <a:p>
            <a:pPr lvl="0"/>
            <a:r>
              <a:rPr lang="en-US" b="1" dirty="0" smtClean="0"/>
              <a:t>Physical:</a:t>
            </a:r>
            <a:r>
              <a:rPr lang="en-US" dirty="0" smtClean="0"/>
              <a:t> collection of instruments grouped together, on Earth or in Space</a:t>
            </a:r>
          </a:p>
          <a:p>
            <a:pPr lvl="0"/>
            <a:r>
              <a:rPr lang="en-US" b="1" dirty="0" smtClean="0"/>
              <a:t>Virtual:</a:t>
            </a:r>
            <a:r>
              <a:rPr lang="en-US" dirty="0" smtClean="0"/>
              <a:t> scientific collaboration that manages the data produced by the instruments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Images: Extreme UV, </a:t>
            </a:r>
            <a:r>
              <a:rPr lang="en-US" dirty="0" err="1" smtClean="0"/>
              <a:t>Xray</a:t>
            </a:r>
            <a:r>
              <a:rPr lang="en-US" dirty="0" smtClean="0"/>
              <a:t>, visible (with sunspots identified), particle</a:t>
            </a:r>
            <a:r>
              <a:rPr lang="en-US" baseline="0" dirty="0" smtClean="0"/>
              <a:t> flux, solar flare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Step 2: </a:t>
            </a:r>
            <a:r>
              <a:rPr lang="en-US" dirty="0" smtClean="0"/>
              <a:t>Feature on Sun,</a:t>
            </a:r>
            <a:r>
              <a:rPr lang="en-US" baseline="0" dirty="0" smtClean="0"/>
              <a:t> </a:t>
            </a:r>
            <a:r>
              <a:rPr lang="en-US" dirty="0" smtClean="0"/>
              <a:t>Physics close to solar surface is very complex,</a:t>
            </a:r>
            <a:r>
              <a:rPr lang="en-US" baseline="0" dirty="0" smtClean="0"/>
              <a:t> </a:t>
            </a:r>
            <a:r>
              <a:rPr lang="en-US" dirty="0" smtClean="0"/>
              <a:t>Multiple coordinate systems in use</a:t>
            </a:r>
          </a:p>
          <a:p>
            <a:pPr lvl="0"/>
            <a:r>
              <a:rPr lang="en-US" dirty="0" smtClean="0"/>
              <a:t>Step</a:t>
            </a:r>
            <a:r>
              <a:rPr lang="en-US" baseline="0" dirty="0" smtClean="0"/>
              <a:t> 3: </a:t>
            </a:r>
            <a:r>
              <a:rPr lang="en-US" dirty="0" smtClean="0"/>
              <a:t>Search algorithm depends on what you’re looking for, and </a:t>
            </a:r>
            <a:r>
              <a:rPr lang="en-US" i="1" dirty="0" smtClean="0"/>
              <a:t>when</a:t>
            </a:r>
            <a:r>
              <a:rPr lang="en-US" dirty="0" smtClean="0"/>
              <a:t> you look depends critically on the instrument location,</a:t>
            </a:r>
            <a:r>
              <a:rPr lang="en-US" baseline="0" dirty="0" smtClean="0"/>
              <a:t> </a:t>
            </a:r>
            <a:r>
              <a:rPr lang="en-US" dirty="0" smtClean="0"/>
              <a:t>Data collected is very much imperfect; wide error bars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4: </a:t>
            </a:r>
            <a:r>
              <a:rPr lang="en-US" dirty="0" smtClean="0"/>
              <a:t>Even this is not a simple problem…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Search by observation time</a:t>
            </a:r>
          </a:p>
          <a:p>
            <a:pPr lvl="0"/>
            <a:r>
              <a:rPr lang="en-US" dirty="0" smtClean="0"/>
              <a:t>Search by instrument location</a:t>
            </a:r>
          </a:p>
          <a:p>
            <a:pPr lvl="0"/>
            <a:r>
              <a:rPr lang="en-US" dirty="0" smtClean="0"/>
              <a:t>Search by instrument/data type</a:t>
            </a:r>
          </a:p>
          <a:p>
            <a:pPr lvl="0"/>
            <a:r>
              <a:rPr lang="en-US" dirty="0" smtClean="0"/>
              <a:t>Event and Feature descriptors, plus location of raw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workflow does a correlated query between particular types of solar features and events; the databases in question have completely different ways of being built and are hosted in different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A434B-1AA5-0A43-849C-B3FF976B5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689C-8048-AE42-823A-8D124E2FAB86}" type="datetime1">
              <a:rPr lang="en-GB" smtClean="0"/>
              <a:t>07/12/2011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987-D9D8-7749-AB2C-69813E852E50}" type="datetime1">
              <a:rPr lang="en-GB" smtClean="0"/>
              <a:t>07/12/2011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8512-E362-EC44-9A66-BC45DC4EC3C8}" type="datetime1">
              <a:rPr lang="en-GB" smtClean="0"/>
              <a:t>07/12/2011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2880" y="1294019"/>
            <a:ext cx="7559599" cy="123619"/>
          </a:xfrm>
          <a:prstGeom prst="rect">
            <a:avLst/>
          </a:prstGeom>
          <a:gradFill>
            <a:gsLst>
              <a:gs pos="0">
                <a:srgbClr val="660066">
                  <a:alpha val="50000"/>
                </a:srgbClr>
              </a:gs>
              <a:gs pos="100000">
                <a:srgbClr val="816A85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DA90-063A-694B-B0E1-ABB11090D6AA}" type="datetime1">
              <a:rPr lang="en-GB" smtClean="0"/>
              <a:t>07/12/2011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7C75-0E42-844C-B0DC-10B96BB3944B}" type="datetime1">
              <a:rPr lang="en-GB" smtClean="0"/>
              <a:t>07/12/2011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2880" y="1294019"/>
            <a:ext cx="7559599" cy="123619"/>
          </a:xfrm>
          <a:prstGeom prst="rect">
            <a:avLst/>
          </a:prstGeom>
          <a:gradFill>
            <a:gsLst>
              <a:gs pos="0">
                <a:srgbClr val="660066">
                  <a:alpha val="50000"/>
                </a:srgbClr>
              </a:gs>
              <a:gs pos="100000">
                <a:srgbClr val="816A85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B65-AB3C-BD43-A1E0-C65168F7B01B}" type="datetime1">
              <a:rPr lang="en-GB" smtClean="0"/>
              <a:t>07/12/2011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3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ACBD-4265-1540-AAD4-5F5EA9044A21}" type="datetime1">
              <a:rPr lang="en-GB" smtClean="0"/>
              <a:t>07/12/2011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11F-8E52-9549-AA6C-FBF97A893DF9}" type="datetime1">
              <a:rPr lang="en-GB" smtClean="0"/>
              <a:t>07/12/2011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2FB1-903D-8342-9522-76CB3BC756D7}" type="datetime1">
              <a:rPr lang="en-GB" smtClean="0"/>
              <a:t>07/12/2011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33CD-EE06-774C-A939-CCBFDCFA7612}" type="datetime1">
              <a:rPr lang="en-GB" smtClean="0"/>
              <a:t>07/12/2011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3687-572D-1246-BCE4-A08F184843C3}" type="datetime1">
              <a:rPr lang="en-GB" smtClean="0"/>
              <a:t>07/12/2011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7th IEEE International Conference on eScience  5th–8th December, 2011, Stockholm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26162"/>
            <a:ext cx="1319509" cy="738187"/>
          </a:xfrm>
          <a:prstGeom prst="rect">
            <a:avLst/>
          </a:prstGeom>
        </p:spPr>
      </p:pic>
      <p:pic>
        <p:nvPicPr>
          <p:cNvPr id="8" name="Picture 7" descr="TUOM_4COL cropped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1"/>
            <a:ext cx="1687591" cy="1584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86700" y="5842000"/>
            <a:ext cx="1257300" cy="101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FC4B-0A25-0F4A-A506-FDC82A30C077}" type="datetime1">
              <a:rPr lang="en-GB" smtClean="0"/>
              <a:t>07/12/2011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5A888-837E-4948-AECD-8D34867E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1" Type="http://schemas.microsoft.com/office/2007/relationships/media" Target="../media/media1.mov"/><Relationship Id="rId2" Type="http://schemas.openxmlformats.org/officeDocument/2006/relationships/video" Target="../media/media1.mov"/><Relationship Id="rId3" Type="http://schemas.openxmlformats.org/officeDocument/2006/relationships/slideLayout" Target="../slideLayouts/slideLayout6.xml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HELIO: Discovery and Analysis of Data in </a:t>
            </a:r>
            <a:r>
              <a:rPr lang="en-US" dirty="0" err="1" smtClean="0"/>
              <a:t>Heliophysics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501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Robert Bentley</a:t>
            </a:r>
            <a:r>
              <a:rPr lang="en-US" dirty="0">
                <a:solidFill>
                  <a:srgbClr val="000000"/>
                </a:solidFill>
              </a:rPr>
              <a:t>, John Brooke, </a:t>
            </a:r>
            <a:r>
              <a:rPr lang="en-US" dirty="0" smtClean="0">
                <a:solidFill>
                  <a:srgbClr val="000000"/>
                </a:solidFill>
              </a:rPr>
              <a:t>Andr</a:t>
            </a:r>
            <a:r>
              <a:rPr lang="en-US" dirty="0" smtClean="0">
                <a:solidFill>
                  <a:srgbClr val="000000"/>
                </a:solidFill>
              </a:rPr>
              <a:t>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Csillaghy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Donal Fellows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Anja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Le </a:t>
            </a:r>
            <a:r>
              <a:rPr lang="en-US" dirty="0" smtClean="0">
                <a:solidFill>
                  <a:srgbClr val="000000"/>
                </a:solidFill>
              </a:rPr>
              <a:t>Blanc, Mauro </a:t>
            </a:r>
            <a:r>
              <a:rPr lang="en-US" dirty="0" err="1" smtClean="0">
                <a:solidFill>
                  <a:srgbClr val="000000"/>
                </a:solidFill>
              </a:rPr>
              <a:t>Messerotti</a:t>
            </a:r>
            <a:r>
              <a:rPr lang="en-US" dirty="0" smtClean="0">
                <a:solidFill>
                  <a:srgbClr val="000000"/>
                </a:solidFill>
              </a:rPr>
              <a:t>, David P</a:t>
            </a:r>
            <a:r>
              <a:rPr lang="en-US" dirty="0" smtClean="0">
                <a:solidFill>
                  <a:srgbClr val="000000"/>
                </a:solidFill>
              </a:rPr>
              <a:t>é</a:t>
            </a:r>
            <a:r>
              <a:rPr lang="en-US" dirty="0" smtClean="0">
                <a:solidFill>
                  <a:srgbClr val="000000"/>
                </a:solidFill>
              </a:rPr>
              <a:t>rez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Su</a:t>
            </a:r>
            <a:r>
              <a:rPr lang="en-US" dirty="0" err="1" smtClean="0">
                <a:solidFill>
                  <a:srgbClr val="000000"/>
                </a:solidFill>
              </a:rPr>
              <a:t>á</a:t>
            </a:r>
            <a:r>
              <a:rPr lang="en-US" dirty="0" err="1" smtClean="0">
                <a:solidFill>
                  <a:srgbClr val="000000"/>
                </a:solidFill>
              </a:rPr>
              <a:t>rez</a:t>
            </a:r>
            <a:r>
              <a:rPr lang="en-US" dirty="0" smtClean="0">
                <a:solidFill>
                  <a:srgbClr val="000000"/>
                </a:solidFill>
              </a:rPr>
              <a:t>, Gabriele </a:t>
            </a:r>
            <a:r>
              <a:rPr lang="en-US" dirty="0" err="1" smtClean="0">
                <a:solidFill>
                  <a:srgbClr val="000000"/>
                </a:solidFill>
              </a:rPr>
              <a:t>Pierantoni</a:t>
            </a:r>
            <a:r>
              <a:rPr lang="en-US" dirty="0" smtClean="0">
                <a:solidFill>
                  <a:srgbClr val="000000"/>
                </a:solidFill>
              </a:rPr>
              <a:t>, Marco </a:t>
            </a:r>
            <a:r>
              <a:rPr lang="en-US" dirty="0" err="1" smtClean="0">
                <a:solidFill>
                  <a:srgbClr val="000000"/>
                </a:solidFill>
              </a:rPr>
              <a:t>Soldati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100" dirty="0" smtClean="0">
                <a:solidFill>
                  <a:srgbClr val="000000"/>
                </a:solidFill>
              </a:rPr>
              <a:t>University College London, University </a:t>
            </a:r>
            <a:r>
              <a:rPr lang="en-US" sz="2100" dirty="0">
                <a:solidFill>
                  <a:srgbClr val="000000"/>
                </a:solidFill>
              </a:rPr>
              <a:t>of Manchester, </a:t>
            </a:r>
            <a:r>
              <a:rPr lang="en-US" sz="2100" dirty="0" err="1">
                <a:solidFill>
                  <a:srgbClr val="000000"/>
                </a:solidFill>
              </a:rPr>
              <a:t>Fachhochschule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</a:rPr>
              <a:t>Nordwestschweiz</a:t>
            </a:r>
            <a:r>
              <a:rPr lang="en-US" sz="2100" dirty="0" smtClean="0">
                <a:solidFill>
                  <a:srgbClr val="000000"/>
                </a:solidFill>
              </a:rPr>
              <a:t>, INAF, Trinity College Dublin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Use of </a:t>
            </a:r>
            <a:r>
              <a:rPr lang="en-US" dirty="0" err="1" smtClean="0"/>
              <a:t>Heliophysical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031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Major Problem: Finding the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Find</a:t>
            </a:r>
            <a:r>
              <a:rPr lang="en-US" dirty="0" smtClean="0"/>
              <a:t> a relevant event or class of events for study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Find</a:t>
            </a:r>
            <a:r>
              <a:rPr lang="en-US" dirty="0" smtClean="0"/>
              <a:t> solar correlates for the event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Find</a:t>
            </a:r>
            <a:r>
              <a:rPr lang="en-US" dirty="0" smtClean="0"/>
              <a:t> events at other planets that could come from the same solar feature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Find</a:t>
            </a:r>
            <a:r>
              <a:rPr lang="en-US" dirty="0" smtClean="0"/>
              <a:t> raw data associated with events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Theorize</a:t>
            </a:r>
            <a:r>
              <a:rPr lang="en-US" dirty="0" smtClean="0"/>
              <a:t> about science that could lead to what was observed and what wasn’t</a:t>
            </a:r>
          </a:p>
          <a:p>
            <a:pPr lvl="2"/>
            <a:r>
              <a:rPr lang="en-US" dirty="0" smtClean="0"/>
              <a:t>This is, of course, the real scientific problem</a:t>
            </a:r>
          </a:p>
        </p:txBody>
      </p:sp>
      <p:sp>
        <p:nvSpPr>
          <p:cNvPr id="4" name="Process 3"/>
          <p:cNvSpPr/>
          <p:nvPr/>
        </p:nvSpPr>
        <p:spPr>
          <a:xfrm>
            <a:off x="6062176" y="1617113"/>
            <a:ext cx="1793776" cy="63778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Interesting Event</a:t>
            </a:r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6062174" y="2762841"/>
            <a:ext cx="1793778" cy="28807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Find Solar Feature</a:t>
            </a:r>
            <a:endParaRPr lang="en-US" sz="1600" dirty="0"/>
          </a:p>
        </p:txBody>
      </p:sp>
      <p:sp>
        <p:nvSpPr>
          <p:cNvPr id="6" name="Process 5"/>
          <p:cNvSpPr/>
          <p:nvPr/>
        </p:nvSpPr>
        <p:spPr>
          <a:xfrm>
            <a:off x="6062176" y="3535831"/>
            <a:ext cx="1793776" cy="63778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Related Events</a:t>
            </a:r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6062174" y="4495190"/>
            <a:ext cx="1793776" cy="65470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62176" y="5471461"/>
            <a:ext cx="1793776" cy="654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Theorize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 flipH="1">
            <a:off x="6959063" y="2254902"/>
            <a:ext cx="1" cy="50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>
            <a:off x="6959063" y="3050911"/>
            <a:ext cx="1" cy="484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 flipH="1">
            <a:off x="6959062" y="4173620"/>
            <a:ext cx="2" cy="32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>
            <a:off x="6959062" y="5149892"/>
            <a:ext cx="2" cy="321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7284" y="2284329"/>
            <a:ext cx="98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Propagate</a:t>
            </a:r>
            <a:endParaRPr lang="en-US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47284" y="3056036"/>
            <a:ext cx="98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Propagate</a:t>
            </a:r>
            <a:endParaRPr lang="en-US" sz="1400" i="1" dirty="0"/>
          </a:p>
        </p:txBody>
      </p:sp>
      <p:cxnSp>
        <p:nvCxnSpPr>
          <p:cNvPr id="31" name="Elbow Connector 30"/>
          <p:cNvCxnSpPr>
            <a:stCxn id="6" idx="3"/>
            <a:endCxn id="4" idx="3"/>
          </p:cNvCxnSpPr>
          <p:nvPr/>
        </p:nvCxnSpPr>
        <p:spPr>
          <a:xfrm flipV="1">
            <a:off x="7855952" y="1936008"/>
            <a:ext cx="12700" cy="1918718"/>
          </a:xfrm>
          <a:prstGeom prst="bentConnector3">
            <a:avLst>
              <a:gd name="adj1" fmla="val 42743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3"/>
            <a:endCxn id="4" idx="3"/>
          </p:cNvCxnSpPr>
          <p:nvPr/>
        </p:nvCxnSpPr>
        <p:spPr>
          <a:xfrm flipV="1">
            <a:off x="7855952" y="1936008"/>
            <a:ext cx="12700" cy="3862804"/>
          </a:xfrm>
          <a:prstGeom prst="bentConnector3">
            <a:avLst>
              <a:gd name="adj1" fmla="val 42743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8173341" y="2797788"/>
            <a:ext cx="71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Iterate</a:t>
            </a:r>
            <a:endParaRPr lang="en-US" sz="1400" i="1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96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Project started in 2009</a:t>
            </a:r>
          </a:p>
          <a:p>
            <a:pPr lvl="1"/>
            <a:r>
              <a:rPr lang="en-US" dirty="0" smtClean="0"/>
              <a:t>Apply </a:t>
            </a:r>
            <a:r>
              <a:rPr lang="en-US" dirty="0" err="1" smtClean="0"/>
              <a:t>eScience</a:t>
            </a:r>
            <a:r>
              <a:rPr lang="en-US" dirty="0" smtClean="0"/>
              <a:t> to </a:t>
            </a:r>
            <a:r>
              <a:rPr lang="en-US" dirty="0" err="1" smtClean="0"/>
              <a:t>Heliophysics</a:t>
            </a:r>
            <a:endParaRPr lang="en-US" dirty="0" smtClean="0"/>
          </a:p>
          <a:p>
            <a:pPr lvl="1"/>
            <a:r>
              <a:rPr lang="en-US" dirty="0" smtClean="0"/>
              <a:t>Tackle complex searching problem</a:t>
            </a:r>
          </a:p>
          <a:p>
            <a:r>
              <a:rPr lang="en-US" dirty="0" smtClean="0"/>
              <a:t>Unified searchable catalogs</a:t>
            </a:r>
          </a:p>
          <a:p>
            <a:r>
              <a:rPr lang="en-US" dirty="0" smtClean="0"/>
              <a:t>Advanced search via workflows</a:t>
            </a:r>
          </a:p>
          <a:p>
            <a:r>
              <a:rPr lang="en-US" dirty="0" smtClean="0"/>
              <a:t>Derivation of new data via compute services</a:t>
            </a:r>
          </a:p>
          <a:p>
            <a:r>
              <a:rPr lang="en-US" dirty="0" smtClean="0"/>
              <a:t>Distributed infrastructure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Master catalogs maintained by experts</a:t>
            </a:r>
          </a:p>
          <a:p>
            <a:r>
              <a:rPr lang="en-US" dirty="0" smtClean="0"/>
              <a:t>Front end interface</a:t>
            </a:r>
          </a:p>
          <a:p>
            <a:pPr lvl="1"/>
            <a:r>
              <a:rPr lang="en-US" dirty="0" smtClean="0"/>
              <a:t>All services also directly accessible via third-party tools</a:t>
            </a:r>
          </a:p>
          <a:p>
            <a:r>
              <a:rPr lang="en-US" dirty="0" smtClean="0"/>
              <a:t>Community engagement</a:t>
            </a:r>
          </a:p>
          <a:p>
            <a:pPr lvl="1"/>
            <a:r>
              <a:rPr lang="en-US" dirty="0" smtClean="0"/>
              <a:t>Help scientists to understand what we offer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95474" y="1818105"/>
            <a:ext cx="1711157" cy="6283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 Portal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4948990" y="3346112"/>
            <a:ext cx="1278020" cy="614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Catalog Services</a:t>
            </a:r>
            <a:endParaRPr lang="en-US" dirty="0"/>
          </a:p>
        </p:txBody>
      </p:sp>
      <p:sp>
        <p:nvSpPr>
          <p:cNvPr id="7" name="Magnetic Disk 6"/>
          <p:cNvSpPr/>
          <p:nvPr/>
        </p:nvSpPr>
        <p:spPr>
          <a:xfrm>
            <a:off x="5080000" y="4759158"/>
            <a:ext cx="1029368" cy="1056105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Databases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7275095" y="3346110"/>
            <a:ext cx="1278021" cy="6149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Services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6118726" y="3346111"/>
            <a:ext cx="1278021" cy="6149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Workflow Services</a:t>
            </a:r>
            <a:endParaRPr lang="en-US" dirty="0"/>
          </a:p>
        </p:txBody>
      </p:sp>
      <p:sp>
        <p:nvSpPr>
          <p:cNvPr id="10" name="Magnetic Disk 9"/>
          <p:cNvSpPr/>
          <p:nvPr/>
        </p:nvSpPr>
        <p:spPr>
          <a:xfrm>
            <a:off x="6249738" y="4759154"/>
            <a:ext cx="1029368" cy="1056105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Workflow Repository</a:t>
            </a:r>
            <a:endParaRPr lang="en-US" sz="1400" dirty="0"/>
          </a:p>
        </p:txBody>
      </p:sp>
      <p:sp>
        <p:nvSpPr>
          <p:cNvPr id="11" name="Magnetic Disk 10"/>
          <p:cNvSpPr/>
          <p:nvPr/>
        </p:nvSpPr>
        <p:spPr>
          <a:xfrm>
            <a:off x="7406106" y="4759154"/>
            <a:ext cx="1029368" cy="1056105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Storage</a:t>
            </a:r>
            <a:endParaRPr lang="en-US" sz="1400" dirty="0"/>
          </a:p>
        </p:txBody>
      </p:sp>
      <p:cxnSp>
        <p:nvCxnSpPr>
          <p:cNvPr id="13" name="Elbow Connector 12"/>
          <p:cNvCxnSpPr>
            <a:stCxn id="5" idx="2"/>
            <a:endCxn id="6" idx="3"/>
          </p:cNvCxnSpPr>
          <p:nvPr/>
        </p:nvCxnSpPr>
        <p:spPr>
          <a:xfrm rot="5400000">
            <a:off x="5885450" y="2148972"/>
            <a:ext cx="568155" cy="116305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9" idx="3"/>
          </p:cNvCxnSpPr>
          <p:nvPr/>
        </p:nvCxnSpPr>
        <p:spPr>
          <a:xfrm>
            <a:off x="6751053" y="2446421"/>
            <a:ext cx="6684" cy="568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8" idx="3"/>
          </p:cNvCxnSpPr>
          <p:nvPr/>
        </p:nvCxnSpPr>
        <p:spPr>
          <a:xfrm rot="16200000" flipH="1">
            <a:off x="7048503" y="2148970"/>
            <a:ext cx="568153" cy="116305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  <a:endCxn id="7" idx="1"/>
          </p:cNvCxnSpPr>
          <p:nvPr/>
        </p:nvCxnSpPr>
        <p:spPr>
          <a:xfrm>
            <a:off x="5588000" y="4292596"/>
            <a:ext cx="6684" cy="466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  <a:endCxn id="11" idx="1"/>
          </p:cNvCxnSpPr>
          <p:nvPr/>
        </p:nvCxnSpPr>
        <p:spPr>
          <a:xfrm>
            <a:off x="7914106" y="4292595"/>
            <a:ext cx="6684" cy="466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  <a:endCxn id="10" idx="1"/>
          </p:cNvCxnSpPr>
          <p:nvPr/>
        </p:nvCxnSpPr>
        <p:spPr>
          <a:xfrm>
            <a:off x="6757737" y="4292596"/>
            <a:ext cx="6685" cy="466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8" idx="0"/>
          </p:cNvCxnSpPr>
          <p:nvPr/>
        </p:nvCxnSpPr>
        <p:spPr>
          <a:xfrm flipV="1">
            <a:off x="7065211" y="3653584"/>
            <a:ext cx="5414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0"/>
            <a:endCxn id="6" idx="2"/>
          </p:cNvCxnSpPr>
          <p:nvPr/>
        </p:nvCxnSpPr>
        <p:spPr>
          <a:xfrm flipH="1">
            <a:off x="5895474" y="3653585"/>
            <a:ext cx="55478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6" idx="3"/>
          </p:cNvCxnSpPr>
          <p:nvPr/>
        </p:nvCxnSpPr>
        <p:spPr>
          <a:xfrm>
            <a:off x="5588000" y="1600200"/>
            <a:ext cx="0" cy="141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8" idx="3"/>
          </p:cNvCxnSpPr>
          <p:nvPr/>
        </p:nvCxnSpPr>
        <p:spPr>
          <a:xfrm>
            <a:off x="7914106" y="1600200"/>
            <a:ext cx="0" cy="1414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" idx="0"/>
          </p:cNvCxnSpPr>
          <p:nvPr/>
        </p:nvCxnSpPr>
        <p:spPr>
          <a:xfrm>
            <a:off x="6751053" y="1600200"/>
            <a:ext cx="0" cy="217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 Catalogs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Catalog of Events</a:t>
            </a:r>
          </a:p>
          <a:p>
            <a:pPr lvl="1"/>
            <a:r>
              <a:rPr lang="en-US" dirty="0" smtClean="0"/>
              <a:t>When did something happen</a:t>
            </a:r>
          </a:p>
          <a:p>
            <a:r>
              <a:rPr lang="en-US" dirty="0" smtClean="0"/>
              <a:t>Catalog of Features</a:t>
            </a:r>
          </a:p>
          <a:p>
            <a:pPr lvl="1"/>
            <a:r>
              <a:rPr lang="en-US" dirty="0" smtClean="0"/>
              <a:t>What things were seen on the Sun</a:t>
            </a:r>
          </a:p>
          <a:p>
            <a:r>
              <a:rPr lang="en-US" dirty="0" smtClean="0"/>
              <a:t>Catalog of Observations</a:t>
            </a:r>
          </a:p>
          <a:p>
            <a:pPr lvl="1"/>
            <a:r>
              <a:rPr lang="en-US" dirty="0" smtClean="0"/>
              <a:t>What observations were </a:t>
            </a:r>
            <a:r>
              <a:rPr lang="en-US" i="1" dirty="0" smtClean="0"/>
              <a:t>actually</a:t>
            </a:r>
            <a:r>
              <a:rPr lang="en-US" dirty="0" smtClean="0"/>
              <a:t> made</a:t>
            </a:r>
          </a:p>
          <a:p>
            <a:r>
              <a:rPr lang="en-US" dirty="0" smtClean="0"/>
              <a:t>Catalog of Capabilities</a:t>
            </a:r>
          </a:p>
          <a:p>
            <a:pPr lvl="1"/>
            <a:r>
              <a:rPr lang="en-US" dirty="0" smtClean="0"/>
              <a:t>What those observations were actually of</a:t>
            </a:r>
          </a:p>
          <a:p>
            <a:r>
              <a:rPr lang="en-US" dirty="0" smtClean="0"/>
              <a:t>Cata</a:t>
            </a:r>
            <a:r>
              <a:rPr lang="en-US" dirty="0" smtClean="0"/>
              <a:t>log of Data</a:t>
            </a:r>
          </a:p>
          <a:p>
            <a:pPr lvl="1"/>
            <a:r>
              <a:rPr lang="en-US" dirty="0" smtClean="0"/>
              <a:t>What URL provides the real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07" y="1677583"/>
            <a:ext cx="1034367" cy="77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43" y="2610487"/>
            <a:ext cx="1082031" cy="1082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06" y="3885659"/>
            <a:ext cx="914400" cy="85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730" y="4605619"/>
            <a:ext cx="1520544" cy="152054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Combine Searches over Specific </a:t>
            </a:r>
            <a:r>
              <a:rPr lang="en-US" dirty="0"/>
              <a:t>C</a:t>
            </a:r>
            <a:r>
              <a:rPr lang="en-US" dirty="0" smtClean="0"/>
              <a:t>atalogs to Achieve Wider Goal</a:t>
            </a:r>
          </a:p>
          <a:p>
            <a:pPr lvl="1"/>
            <a:r>
              <a:rPr lang="en-US" dirty="0" smtClean="0"/>
              <a:t>Metadata steps</a:t>
            </a:r>
          </a:p>
          <a:p>
            <a:pPr lvl="2"/>
            <a:r>
              <a:rPr lang="en-US" dirty="0" smtClean="0"/>
              <a:t>Searches of catalogs</a:t>
            </a:r>
          </a:p>
          <a:p>
            <a:pPr lvl="1"/>
            <a:r>
              <a:rPr lang="en-US" dirty="0" smtClean="0"/>
              <a:t>Computational steps</a:t>
            </a:r>
          </a:p>
          <a:p>
            <a:pPr lvl="2"/>
            <a:r>
              <a:rPr lang="en-US" dirty="0" smtClean="0"/>
              <a:t>Apply event propagation model</a:t>
            </a:r>
          </a:p>
          <a:p>
            <a:pPr lvl="2"/>
            <a:r>
              <a:rPr lang="en-US" dirty="0" smtClean="0"/>
              <a:t>Convert coordinate systems</a:t>
            </a:r>
          </a:p>
          <a:p>
            <a:pPr lvl="1"/>
            <a:r>
              <a:rPr lang="en-US" dirty="0" smtClean="0"/>
              <a:t>Data steps</a:t>
            </a:r>
          </a:p>
          <a:p>
            <a:pPr lvl="2"/>
            <a:r>
              <a:rPr lang="en-US" dirty="0" smtClean="0"/>
              <a:t>Download and analyze</a:t>
            </a:r>
          </a:p>
          <a:p>
            <a:pPr lvl="2"/>
            <a:r>
              <a:rPr lang="en-US" dirty="0" smtClean="0"/>
              <a:t>Limit to as small a set of data as practical</a:t>
            </a:r>
          </a:p>
          <a:p>
            <a:r>
              <a:rPr lang="en-US" dirty="0" smtClean="0"/>
              <a:t>Built using </a:t>
            </a:r>
            <a:r>
              <a:rPr lang="en-US" dirty="0" err="1" smtClean="0"/>
              <a:t>Taverna</a:t>
            </a:r>
            <a:endParaRPr lang="en-US" dirty="0" smtClean="0"/>
          </a:p>
          <a:p>
            <a:pPr lvl="1"/>
            <a:r>
              <a:rPr lang="en-US" dirty="0" smtClean="0"/>
              <a:t>Execute using </a:t>
            </a:r>
            <a:r>
              <a:rPr lang="en-US" dirty="0" err="1" smtClean="0"/>
              <a:t>Taverna</a:t>
            </a:r>
            <a:r>
              <a:rPr lang="en-US" dirty="0" smtClean="0"/>
              <a:t> Server</a:t>
            </a:r>
            <a:endParaRPr lang="en-US" dirty="0"/>
          </a:p>
        </p:txBody>
      </p:sp>
      <p:pic>
        <p:nvPicPr>
          <p:cNvPr id="5" name="Picture 4" descr="TavernaWorkfl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417638"/>
            <a:ext cx="3683000" cy="49403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 Front-End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213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Portal that Organizes Searches</a:t>
            </a:r>
          </a:p>
          <a:p>
            <a:pPr lvl="1"/>
            <a:r>
              <a:rPr lang="en-US" dirty="0" smtClean="0"/>
              <a:t>Guides users through searches</a:t>
            </a:r>
          </a:p>
          <a:p>
            <a:pPr lvl="1"/>
            <a:r>
              <a:rPr lang="en-US" dirty="0" smtClean="0"/>
              <a:t>Stores search results as tables</a:t>
            </a:r>
          </a:p>
          <a:p>
            <a:pPr lvl="1"/>
            <a:r>
              <a:rPr lang="en-US" dirty="0" smtClean="0"/>
              <a:t>Integrated access to data artifacts</a:t>
            </a:r>
            <a:endParaRPr lang="en-US" dirty="0" smtClean="0"/>
          </a:p>
          <a:p>
            <a:r>
              <a:rPr lang="en-US" dirty="0" smtClean="0"/>
              <a:t>Quick Previews</a:t>
            </a:r>
          </a:p>
          <a:p>
            <a:pPr lvl="1"/>
            <a:r>
              <a:rPr lang="en-US" dirty="0" smtClean="0"/>
              <a:t>Data thumbnails</a:t>
            </a:r>
          </a:p>
          <a:p>
            <a:pPr lvl="1"/>
            <a:r>
              <a:rPr lang="en-US" dirty="0" smtClean="0"/>
              <a:t>“Situational Awareness” for planetary (and instrument) locations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37" t="15083" r="32546" b="13229"/>
          <a:stretch/>
        </p:blipFill>
        <p:spPr>
          <a:xfrm>
            <a:off x="4549333" y="1725791"/>
            <a:ext cx="4247087" cy="37606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421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User Engagement</a:t>
            </a:r>
          </a:p>
          <a:p>
            <a:pPr lvl="1"/>
            <a:r>
              <a:rPr lang="en-US" dirty="0" smtClean="0"/>
              <a:t>Help them to start working with lots of data</a:t>
            </a:r>
          </a:p>
          <a:p>
            <a:r>
              <a:rPr lang="en-US" dirty="0" smtClean="0"/>
              <a:t>Improved Integration of Workflows with Portal</a:t>
            </a:r>
          </a:p>
          <a:p>
            <a:r>
              <a:rPr lang="en-US" dirty="0" smtClean="0"/>
              <a:t>More Interoperation with Planetary Science</a:t>
            </a:r>
          </a:p>
          <a:p>
            <a:pPr lvl="1"/>
            <a:r>
              <a:rPr lang="en-US" dirty="0" smtClean="0"/>
              <a:t>Many techniques applicable to study of solar system</a:t>
            </a:r>
          </a:p>
          <a:p>
            <a:pPr lvl="2"/>
            <a:r>
              <a:rPr lang="en-US" dirty="0" smtClean="0"/>
              <a:t>Planets, asteroids, comets, …</a:t>
            </a:r>
          </a:p>
          <a:p>
            <a:r>
              <a:rPr lang="en-US" dirty="0" smtClean="0"/>
              <a:t>More Interoperation with Astronomy</a:t>
            </a:r>
          </a:p>
          <a:p>
            <a:pPr lvl="1"/>
            <a:r>
              <a:rPr lang="en-US" dirty="0" smtClean="0"/>
              <a:t>Techniques for handling high-dimensionality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9252" y="5604246"/>
            <a:ext cx="5565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http://</a:t>
            </a:r>
            <a:r>
              <a:rPr lang="en-US" sz="4000" b="1" dirty="0" err="1"/>
              <a:t>www.helio-vo.eu</a:t>
            </a:r>
            <a:r>
              <a:rPr lang="en-US" sz="4000" b="1" dirty="0"/>
              <a:t>/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2345" cy="51402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Study of Sun’s “Atmosphere”</a:t>
            </a:r>
          </a:p>
          <a:p>
            <a:pPr lvl="1"/>
            <a:r>
              <a:rPr lang="en-US" dirty="0" smtClean="0"/>
              <a:t>From Sun’s Surface to Interstellar Space</a:t>
            </a:r>
          </a:p>
          <a:p>
            <a:r>
              <a:rPr lang="en-US" dirty="0" smtClean="0"/>
              <a:t>Phenomena Propagating through Plasma</a:t>
            </a:r>
          </a:p>
          <a:p>
            <a:pPr lvl="1"/>
            <a:r>
              <a:rPr lang="en-US" dirty="0" smtClean="0"/>
              <a:t>Many types of phenomena</a:t>
            </a:r>
          </a:p>
          <a:p>
            <a:pPr lvl="1"/>
            <a:r>
              <a:rPr lang="en-US" dirty="0" smtClean="0"/>
              <a:t>Many types of sources on Sun</a:t>
            </a:r>
          </a:p>
          <a:p>
            <a:r>
              <a:rPr lang="en-US" dirty="0" smtClean="0"/>
              <a:t>Both Ground-Based and Orbital Instruments</a:t>
            </a:r>
          </a:p>
          <a:p>
            <a:pPr lvl="1"/>
            <a:r>
              <a:rPr lang="en-US" dirty="0" smtClean="0"/>
              <a:t>Many ways of observing phenomena</a:t>
            </a:r>
          </a:p>
          <a:p>
            <a:pPr lvl="1"/>
            <a:r>
              <a:rPr lang="en-US" dirty="0" smtClean="0"/>
              <a:t>Complex problem of locating instruments</a:t>
            </a:r>
          </a:p>
          <a:p>
            <a:r>
              <a:rPr lang="en-US" dirty="0" smtClean="0"/>
              <a:t>Decades of Data Available</a:t>
            </a:r>
          </a:p>
          <a:p>
            <a:r>
              <a:rPr lang="en-US" dirty="0" smtClean="0"/>
              <a:t>Searches are Usually </a:t>
            </a:r>
            <a:r>
              <a:rPr lang="en-US" i="1" dirty="0" smtClean="0"/>
              <a:t>at Least </a:t>
            </a:r>
            <a:r>
              <a:rPr lang="en-US" dirty="0" smtClean="0"/>
              <a:t>4-Dimensional</a:t>
            </a:r>
          </a:p>
          <a:p>
            <a:pPr lvl="1"/>
            <a:r>
              <a:rPr lang="en-US" dirty="0" smtClean="0"/>
              <a:t>Time and place are critical parameters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45" y="1600200"/>
            <a:ext cx="4574455" cy="5140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50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 is Inherently Very Complex</a:t>
            </a:r>
          </a:p>
          <a:p>
            <a:r>
              <a:rPr lang="en-US" dirty="0" err="1" smtClean="0"/>
              <a:t>Magnetohydrodynamic</a:t>
            </a:r>
            <a:r>
              <a:rPr lang="en-US" dirty="0" smtClean="0"/>
              <a:t> Simulations are Computationally Expensive</a:t>
            </a:r>
          </a:p>
          <a:p>
            <a:r>
              <a:rPr lang="en-US" dirty="0" smtClean="0"/>
              <a:t>Not a Steady State Problem</a:t>
            </a:r>
          </a:p>
          <a:p>
            <a:r>
              <a:rPr lang="en-US" dirty="0" smtClean="0"/>
              <a:t>Use Simple Approximations with Wide Error Bars</a:t>
            </a:r>
            <a:endParaRPr lang="en-US" dirty="0"/>
          </a:p>
        </p:txBody>
      </p:sp>
      <p:pic>
        <p:nvPicPr>
          <p:cNvPr id="4" name="Picture 3" descr="propa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8" y="1600200"/>
            <a:ext cx="4154551" cy="401052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0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Model</a:t>
            </a:r>
            <a:endParaRPr lang="en-US" dirty="0"/>
          </a:p>
        </p:txBody>
      </p:sp>
      <p:pic>
        <p:nvPicPr>
          <p:cNvPr id="6" name="fo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6869" y="1414462"/>
            <a:ext cx="5118953" cy="511895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Parker Spiral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95" y="1446758"/>
            <a:ext cx="7179517" cy="439318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8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Detection</a:t>
            </a:r>
            <a:endParaRPr lang="en-US" dirty="0"/>
          </a:p>
        </p:txBody>
      </p:sp>
      <p:pic>
        <p:nvPicPr>
          <p:cNvPr id="5" name="Picture 4" descr="science_of_impact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" y="1417637"/>
            <a:ext cx="6776844" cy="456673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</a:t>
            </a:r>
            <a:r>
              <a:rPr lang="en-US" dirty="0" err="1" smtClean="0"/>
              <a:t>Heliophysics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Made Available by Observatories</a:t>
            </a:r>
          </a:p>
          <a:p>
            <a:pPr lvl="1"/>
            <a:r>
              <a:rPr lang="en-US" dirty="0" smtClean="0"/>
              <a:t>Observatories are both physical and virtual</a:t>
            </a:r>
          </a:p>
          <a:p>
            <a:pPr lvl="1"/>
            <a:r>
              <a:rPr lang="en-US" dirty="0" smtClean="0"/>
              <a:t>Observatories </a:t>
            </a:r>
            <a:r>
              <a:rPr lang="en-US" dirty="0" smtClean="0"/>
              <a:t>responsible for basic data quality</a:t>
            </a:r>
          </a:p>
          <a:p>
            <a:r>
              <a:rPr lang="en-US" dirty="0" smtClean="0"/>
              <a:t>Data in Several Major Categories</a:t>
            </a:r>
          </a:p>
          <a:p>
            <a:pPr lvl="1"/>
            <a:r>
              <a:rPr lang="en-US" dirty="0" smtClean="0"/>
              <a:t>Key ones: images and time-series</a:t>
            </a:r>
          </a:p>
          <a:p>
            <a:r>
              <a:rPr lang="en-US" dirty="0" smtClean="0"/>
              <a:t>Finding, Accessing and Understanding Data is Real </a:t>
            </a:r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Big problem: could a particular instrument have possibly observed a phenomenon?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</a:t>
            </a:r>
            <a:r>
              <a:rPr lang="en-US" dirty="0" err="1" smtClean="0"/>
              <a:t>Heliophysics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0383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Types of Images</a:t>
            </a:r>
          </a:p>
          <a:p>
            <a:pPr lvl="1"/>
            <a:r>
              <a:rPr lang="en-US" dirty="0" smtClean="0"/>
              <a:t>Different spectral ranges</a:t>
            </a:r>
          </a:p>
          <a:p>
            <a:pPr lvl="2"/>
            <a:r>
              <a:rPr lang="en-US" dirty="0" smtClean="0"/>
              <a:t>Visible Light, Ultra-Violet, X-Ray, Gamma</a:t>
            </a:r>
          </a:p>
          <a:p>
            <a:pPr lvl="1"/>
            <a:r>
              <a:rPr lang="en-US" dirty="0" smtClean="0"/>
              <a:t>Different parts of Sun viewed</a:t>
            </a:r>
          </a:p>
          <a:p>
            <a:pPr lvl="2"/>
            <a:r>
              <a:rPr lang="en-US" dirty="0" smtClean="0"/>
              <a:t>Whole disk, partial disk, corona only</a:t>
            </a:r>
          </a:p>
          <a:p>
            <a:pPr lvl="2"/>
            <a:r>
              <a:rPr lang="en-US" dirty="0" smtClean="0"/>
              <a:t>Earth not in plane of solar equator</a:t>
            </a:r>
            <a:endParaRPr lang="en-US" dirty="0" smtClean="0"/>
          </a:p>
          <a:p>
            <a:r>
              <a:rPr lang="en-US" dirty="0" smtClean="0"/>
              <a:t>Many Types of Time Series</a:t>
            </a:r>
          </a:p>
          <a:p>
            <a:pPr lvl="1"/>
            <a:r>
              <a:rPr lang="en-US" dirty="0" smtClean="0"/>
              <a:t>Different types of particle flux</a:t>
            </a:r>
          </a:p>
          <a:p>
            <a:pPr lvl="2"/>
            <a:r>
              <a:rPr lang="en-US" dirty="0" smtClean="0"/>
              <a:t>Uncharged particles, light charged particles (electrons), heavy charged particles (atomic nuclei)</a:t>
            </a:r>
          </a:p>
          <a:p>
            <a:pPr lvl="1"/>
            <a:r>
              <a:rPr lang="en-US" dirty="0" smtClean="0"/>
              <a:t>Different types of field measurements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38" t="9165" r="3731" b="10173"/>
          <a:stretch/>
        </p:blipFill>
        <p:spPr>
          <a:xfrm>
            <a:off x="5289674" y="1600200"/>
            <a:ext cx="1984111" cy="1868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984" y="2238326"/>
            <a:ext cx="1984110" cy="1800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158" y="3601011"/>
            <a:ext cx="1739627" cy="173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421" y="4321032"/>
            <a:ext cx="1948805" cy="1279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465" y="5445390"/>
            <a:ext cx="1431914" cy="132328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</a:t>
            </a:r>
            <a:r>
              <a:rPr lang="en-US" dirty="0" err="1" smtClean="0"/>
              <a:t>Heliophysical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0268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Three Major Categories of Observed Phenomena</a:t>
            </a:r>
          </a:p>
          <a:p>
            <a:pPr lvl="1"/>
            <a:r>
              <a:rPr lang="en-US" dirty="0" smtClean="0"/>
              <a:t>Instantaneous events</a:t>
            </a:r>
          </a:p>
          <a:p>
            <a:pPr lvl="2"/>
            <a:r>
              <a:rPr lang="en-US" dirty="0" smtClean="0"/>
              <a:t>Happen at a particular place and time</a:t>
            </a:r>
          </a:p>
          <a:p>
            <a:pPr lvl="1"/>
            <a:r>
              <a:rPr lang="en-US" dirty="0" smtClean="0"/>
              <a:t>Enduring events</a:t>
            </a:r>
          </a:p>
          <a:p>
            <a:pPr lvl="2"/>
            <a:r>
              <a:rPr lang="en-US" dirty="0" smtClean="0"/>
              <a:t>Observed by an instrument for a period of time</a:t>
            </a:r>
          </a:p>
          <a:p>
            <a:pPr lvl="1"/>
            <a:r>
              <a:rPr lang="en-US" dirty="0" smtClean="0"/>
              <a:t>Solar features</a:t>
            </a:r>
          </a:p>
          <a:p>
            <a:pPr lvl="2"/>
            <a:r>
              <a:rPr lang="en-US" dirty="0" smtClean="0"/>
              <a:t>Observed on sun; rotates with sun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404" y="1470014"/>
            <a:ext cx="2147293" cy="161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072" r="22925" b="35083"/>
          <a:stretch/>
        </p:blipFill>
        <p:spPr>
          <a:xfrm>
            <a:off x="6118437" y="3197711"/>
            <a:ext cx="1724422" cy="1776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437" y="5039965"/>
            <a:ext cx="1724422" cy="172442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IEEE International Conference on eScience  5th–8th December, 2011, Stockholm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11558</TotalTime>
  <Words>1108</Words>
  <Application>Microsoft Macintosh PowerPoint</Application>
  <PresentationFormat>On-screen Show (4:3)</PresentationFormat>
  <Paragraphs>177</Paragraphs>
  <Slides>15</Slides>
  <Notes>9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HELIO: Discovery and Analysis of Data in Heliophysics</vt:lpstr>
      <vt:lpstr>Heliophysics</vt:lpstr>
      <vt:lpstr>Propagation</vt:lpstr>
      <vt:lpstr>Propagation Model</vt:lpstr>
      <vt:lpstr>Parker Spiral</vt:lpstr>
      <vt:lpstr>Event Detection</vt:lpstr>
      <vt:lpstr>Data in Heliophysics</vt:lpstr>
      <vt:lpstr>Data in Heliophysics</vt:lpstr>
      <vt:lpstr>Semantics of Heliophysical Data</vt:lpstr>
      <vt:lpstr>Example Use of Heliophysical Data</vt:lpstr>
      <vt:lpstr>HELIO Project</vt:lpstr>
      <vt:lpstr>HELIO Catalogs</vt:lpstr>
      <vt:lpstr>HELIO Workflows</vt:lpstr>
      <vt:lpstr>HELIO Front-End Portal</vt:lpstr>
      <vt:lpstr>Future Work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HELIO: Discovery and Analysis of Data in Heliophysics</dc:title>
  <dc:creator>Donal Fellows</dc:creator>
  <cp:lastModifiedBy>Donal Fellows</cp:lastModifiedBy>
  <cp:revision>43</cp:revision>
  <dcterms:created xsi:type="dcterms:W3CDTF">2011-11-28T15:38:47Z</dcterms:created>
  <dcterms:modified xsi:type="dcterms:W3CDTF">2011-12-07T11:57:33Z</dcterms:modified>
</cp:coreProperties>
</file>