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5" r:id="rId3"/>
    <p:sldId id="274" r:id="rId4"/>
    <p:sldId id="257" r:id="rId5"/>
    <p:sldId id="258" r:id="rId6"/>
    <p:sldId id="278" r:id="rId7"/>
    <p:sldId id="259" r:id="rId8"/>
    <p:sldId id="260" r:id="rId9"/>
    <p:sldId id="279" r:id="rId10"/>
    <p:sldId id="261" r:id="rId11"/>
    <p:sldId id="280" r:id="rId12"/>
    <p:sldId id="266" r:id="rId13"/>
    <p:sldId id="265" r:id="rId14"/>
    <p:sldId id="267" r:id="rId15"/>
    <p:sldId id="268" r:id="rId16"/>
    <p:sldId id="273" r:id="rId17"/>
    <p:sldId id="269" r:id="rId18"/>
    <p:sldId id="264"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F3FBCD93-3850-4F13-9549-59FF0CD4C784}" type="datetimeFigureOut">
              <a:rPr lang="en-GB"/>
              <a:pPr>
                <a:defRPr/>
              </a:pPr>
              <a:t>03/12/2015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0622569E-3AC5-4CFC-B94C-F811976F7E33}"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FA1301D-3B83-4577-8DF2-93529A27AC42}" type="slidenum">
              <a:rPr lang="en-GB" altLang="en-US" smtClean="0"/>
              <a:pPr/>
              <a:t>7</a:t>
            </a:fld>
            <a:endParaRPr lang="en-GB"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1966677-EA16-4935-A350-E99B4C2E6BA8}" type="slidenum">
              <a:rPr lang="en-GB" altLang="en-US" smtClean="0"/>
              <a:pPr/>
              <a:t>18</a:t>
            </a:fld>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51E2A0A-286C-435A-9077-6F32AD145A71}" type="slidenum">
              <a:rPr lang="en-GB" smtClean="0"/>
              <a:pPr/>
              <a:t>10</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6299B5-D1C7-42CC-9588-50249F26210A}" type="slidenum">
              <a:rPr lang="en-GB" smtClean="0"/>
              <a:pPr/>
              <a:t>11</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604" name="Slide Number Placeholder 3"/>
          <p:cNvSpPr txBox="1">
            <a:spLocks noGrp="1"/>
          </p:cNvSpPr>
          <p:nvPr/>
        </p:nvSpPr>
        <p:spPr bwMode="auto">
          <a:xfrm>
            <a:off x="3883025" y="8685213"/>
            <a:ext cx="2973388" cy="457200"/>
          </a:xfrm>
          <a:prstGeom prst="rect">
            <a:avLst/>
          </a:prstGeom>
          <a:noFill/>
          <a:ln w="9525">
            <a:noFill/>
            <a:miter lim="800000"/>
            <a:headEnd/>
            <a:tailEnd/>
          </a:ln>
        </p:spPr>
        <p:txBody>
          <a:bodyPr lIns="93031" tIns="46516" rIns="93031" bIns="46516" anchor="b"/>
          <a:lstStyle/>
          <a:p>
            <a:pPr algn="r" defTabSz="930275"/>
            <a:fld id="{A6699926-A681-48F6-93E1-B8CC76405D11}" type="slidenum">
              <a:rPr lang="en-GB" altLang="en-US" sz="1200"/>
              <a:pPr algn="r" defTabSz="930275"/>
              <a:t>13</a:t>
            </a:fld>
            <a:endParaRPr lang="en-GB"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8" name="Slide Number Placeholder 3"/>
          <p:cNvSpPr txBox="1">
            <a:spLocks noGrp="1"/>
          </p:cNvSpPr>
          <p:nvPr/>
        </p:nvSpPr>
        <p:spPr bwMode="auto">
          <a:xfrm>
            <a:off x="3883025" y="8685213"/>
            <a:ext cx="2973388" cy="457200"/>
          </a:xfrm>
          <a:prstGeom prst="rect">
            <a:avLst/>
          </a:prstGeom>
          <a:noFill/>
          <a:ln w="9525">
            <a:noFill/>
            <a:miter lim="800000"/>
            <a:headEnd/>
            <a:tailEnd/>
          </a:ln>
        </p:spPr>
        <p:txBody>
          <a:bodyPr lIns="93031" tIns="46516" rIns="93031" bIns="46516" anchor="b"/>
          <a:lstStyle/>
          <a:p>
            <a:pPr algn="r" defTabSz="930275"/>
            <a:fld id="{685D5282-63BB-4D8B-9C35-BA53DED559BF}" type="slidenum">
              <a:rPr lang="en-GB" altLang="en-US" sz="1200"/>
              <a:pPr algn="r" defTabSz="930275"/>
              <a:t>14</a:t>
            </a:fld>
            <a:endParaRPr lang="en-GB"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7652" name="Slide Number Placeholder 3"/>
          <p:cNvSpPr txBox="1">
            <a:spLocks noGrp="1"/>
          </p:cNvSpPr>
          <p:nvPr/>
        </p:nvSpPr>
        <p:spPr bwMode="auto">
          <a:xfrm>
            <a:off x="3883025" y="8685213"/>
            <a:ext cx="2973388" cy="457200"/>
          </a:xfrm>
          <a:prstGeom prst="rect">
            <a:avLst/>
          </a:prstGeom>
          <a:noFill/>
          <a:ln w="9525">
            <a:noFill/>
            <a:miter lim="800000"/>
            <a:headEnd/>
            <a:tailEnd/>
          </a:ln>
        </p:spPr>
        <p:txBody>
          <a:bodyPr lIns="93031" tIns="46516" rIns="93031" bIns="46516" anchor="b"/>
          <a:lstStyle/>
          <a:p>
            <a:pPr algn="r" defTabSz="930275"/>
            <a:fld id="{D643E1AE-0A05-4B88-86C6-017DA908CE6C}" type="slidenum">
              <a:rPr lang="en-GB" altLang="en-US" sz="1200"/>
              <a:pPr algn="r" defTabSz="930275"/>
              <a:t>15</a:t>
            </a:fld>
            <a:endParaRPr lang="en-GB"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676" name="Slide Number Placeholder 3"/>
          <p:cNvSpPr txBox="1">
            <a:spLocks noGrp="1"/>
          </p:cNvSpPr>
          <p:nvPr/>
        </p:nvSpPr>
        <p:spPr bwMode="auto">
          <a:xfrm>
            <a:off x="3883025" y="8685213"/>
            <a:ext cx="2973388" cy="457200"/>
          </a:xfrm>
          <a:prstGeom prst="rect">
            <a:avLst/>
          </a:prstGeom>
          <a:noFill/>
          <a:ln w="9525">
            <a:noFill/>
            <a:miter lim="800000"/>
            <a:headEnd/>
            <a:tailEnd/>
          </a:ln>
        </p:spPr>
        <p:txBody>
          <a:bodyPr lIns="93031" tIns="46516" rIns="93031" bIns="46516" anchor="b"/>
          <a:lstStyle/>
          <a:p>
            <a:pPr algn="r" defTabSz="930275"/>
            <a:fld id="{4827C7A4-F5D0-4281-8C3C-F8A2BD750C70}" type="slidenum">
              <a:rPr lang="en-GB" altLang="en-US" sz="1200"/>
              <a:pPr algn="r" defTabSz="930275"/>
              <a:t>16</a:t>
            </a:fld>
            <a:endParaRPr lang="en-GB"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p:spPr>
      </p:sp>
      <p:sp>
        <p:nvSpPr>
          <p:cNvPr id="2969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6940" indent="0" algn="ctr">
              <a:buNone/>
              <a:defRPr/>
            </a:lvl2pPr>
            <a:lvl3pPr marL="913883" indent="0" algn="ctr">
              <a:buNone/>
              <a:defRPr/>
            </a:lvl3pPr>
            <a:lvl4pPr marL="1370830" indent="0" algn="ctr">
              <a:buNone/>
              <a:defRPr/>
            </a:lvl4pPr>
            <a:lvl5pPr marL="1827772" indent="0" algn="ctr">
              <a:buNone/>
              <a:defRPr/>
            </a:lvl5pPr>
            <a:lvl6pPr marL="2284713" indent="0" algn="ctr">
              <a:buNone/>
              <a:defRPr/>
            </a:lvl6pPr>
            <a:lvl7pPr marL="2741659" indent="0" algn="ctr">
              <a:buNone/>
              <a:defRPr/>
            </a:lvl7pPr>
            <a:lvl8pPr marL="3198596" indent="0" algn="ctr">
              <a:buNone/>
              <a:defRPr/>
            </a:lvl8pPr>
            <a:lvl9pPr marL="3655543" indent="0" algn="ctr">
              <a:buNone/>
              <a:defRPr/>
            </a:lvl9pPr>
          </a:lstStyle>
          <a:p>
            <a:r>
              <a:rPr lang="en-US" smtClean="0"/>
              <a:t>Click to edit Master subtitle style</a:t>
            </a:r>
            <a:endParaRPr lang="en-GB"/>
          </a:p>
        </p:txBody>
      </p:sp>
      <p:sp>
        <p:nvSpPr>
          <p:cNvPr id="4" name="Rectangle 1029"/>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C7BA71A8-1516-4559-9698-E7F502BE4591}"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29"/>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52F8F328-2DFC-418B-AAF0-F3FC33639383}"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3538" y="-26987"/>
            <a:ext cx="2089150" cy="6551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46088" y="-26987"/>
            <a:ext cx="6115050" cy="6551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29"/>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F0EA77B1-45F8-48CE-A278-980D55A56BA2}"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29"/>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FCD73DBC-868F-4503-BF1D-DCB6736918B4}"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1"/>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24"/>
            <a:ext cx="7772400" cy="1500187"/>
          </a:xfrm>
        </p:spPr>
        <p:txBody>
          <a:bodyPr anchor="b"/>
          <a:lstStyle>
            <a:lvl1pPr marL="0" indent="0">
              <a:buNone/>
              <a:defRPr sz="2000"/>
            </a:lvl1pPr>
            <a:lvl2pPr marL="456940" indent="0">
              <a:buNone/>
              <a:defRPr sz="1800"/>
            </a:lvl2pPr>
            <a:lvl3pPr marL="913883" indent="0">
              <a:buNone/>
              <a:defRPr sz="1600"/>
            </a:lvl3pPr>
            <a:lvl4pPr marL="1370830" indent="0">
              <a:buNone/>
              <a:defRPr sz="1400"/>
            </a:lvl4pPr>
            <a:lvl5pPr marL="1827772" indent="0">
              <a:buNone/>
              <a:defRPr sz="1400"/>
            </a:lvl5pPr>
            <a:lvl6pPr marL="2284713" indent="0">
              <a:buNone/>
              <a:defRPr sz="1400"/>
            </a:lvl6pPr>
            <a:lvl7pPr marL="2741659" indent="0">
              <a:buNone/>
              <a:defRPr sz="1400"/>
            </a:lvl7pPr>
            <a:lvl8pPr marL="3198596" indent="0">
              <a:buNone/>
              <a:defRPr sz="1400"/>
            </a:lvl8pPr>
            <a:lvl9pPr marL="3655543"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1030"/>
          <p:cNvSpPr>
            <a:spLocks noGrp="1" noChangeArrowheads="1"/>
          </p:cNvSpPr>
          <p:nvPr>
            <p:ph type="sldNum" sz="quarter" idx="11"/>
          </p:nvPr>
        </p:nvSpPr>
        <p:spPr>
          <a:ln/>
        </p:spPr>
        <p:txBody>
          <a:bodyPr/>
          <a:lstStyle>
            <a:lvl1pPr>
              <a:defRPr/>
            </a:lvl1pPr>
          </a:lstStyle>
          <a:p>
            <a:pPr>
              <a:defRPr/>
            </a:pPr>
            <a:fld id="{D0B53942-7067-4CFE-B3D8-B2A15AFD5C40}"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46088" y="1125539"/>
            <a:ext cx="4038600" cy="5399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37088" y="1125539"/>
            <a:ext cx="4038600" cy="5399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029"/>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CA37360E-14AF-4B08-800E-12FD699448BF}"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6940" indent="0">
              <a:buNone/>
              <a:defRPr sz="2000" b="1"/>
            </a:lvl2pPr>
            <a:lvl3pPr marL="913883" indent="0">
              <a:buNone/>
              <a:defRPr sz="1800" b="1"/>
            </a:lvl3pPr>
            <a:lvl4pPr marL="1370830" indent="0">
              <a:buNone/>
              <a:defRPr sz="1600" b="1"/>
            </a:lvl4pPr>
            <a:lvl5pPr marL="1827772" indent="0">
              <a:buNone/>
              <a:defRPr sz="1600" b="1"/>
            </a:lvl5pPr>
            <a:lvl6pPr marL="2284713" indent="0">
              <a:buNone/>
              <a:defRPr sz="1600" b="1"/>
            </a:lvl6pPr>
            <a:lvl7pPr marL="2741659" indent="0">
              <a:buNone/>
              <a:defRPr sz="1600" b="1"/>
            </a:lvl7pPr>
            <a:lvl8pPr marL="3198596" indent="0">
              <a:buNone/>
              <a:defRPr sz="1600" b="1"/>
            </a:lvl8pPr>
            <a:lvl9pPr marL="365554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6940" indent="0">
              <a:buNone/>
              <a:defRPr sz="2000" b="1"/>
            </a:lvl2pPr>
            <a:lvl3pPr marL="913883" indent="0">
              <a:buNone/>
              <a:defRPr sz="1800" b="1"/>
            </a:lvl3pPr>
            <a:lvl4pPr marL="1370830" indent="0">
              <a:buNone/>
              <a:defRPr sz="1600" b="1"/>
            </a:lvl4pPr>
            <a:lvl5pPr marL="1827772" indent="0">
              <a:buNone/>
              <a:defRPr sz="1600" b="1"/>
            </a:lvl5pPr>
            <a:lvl6pPr marL="2284713" indent="0">
              <a:buNone/>
              <a:defRPr sz="1600" b="1"/>
            </a:lvl6pPr>
            <a:lvl7pPr marL="2741659" indent="0">
              <a:buNone/>
              <a:defRPr sz="1600" b="1"/>
            </a:lvl7pPr>
            <a:lvl8pPr marL="3198596" indent="0">
              <a:buNone/>
              <a:defRPr sz="1600" b="1"/>
            </a:lvl8pPr>
            <a:lvl9pPr marL="365554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029"/>
          <p:cNvSpPr>
            <a:spLocks noGrp="1" noChangeArrowheads="1"/>
          </p:cNvSpPr>
          <p:nvPr>
            <p:ph type="ftr" sz="quarter" idx="10"/>
          </p:nvPr>
        </p:nvSpPr>
        <p:spPr>
          <a:ln/>
        </p:spPr>
        <p:txBody>
          <a:bodyPr/>
          <a:lstStyle>
            <a:lvl1pPr>
              <a:defRPr/>
            </a:lvl1pPr>
          </a:lstStyle>
          <a:p>
            <a:pPr>
              <a:defRPr/>
            </a:pPr>
            <a:endParaRPr lang="en-GB" altLang="en-US"/>
          </a:p>
        </p:txBody>
      </p:sp>
      <p:sp>
        <p:nvSpPr>
          <p:cNvPr id="8" name="Rectangle 1030"/>
          <p:cNvSpPr>
            <a:spLocks noGrp="1" noChangeArrowheads="1"/>
          </p:cNvSpPr>
          <p:nvPr>
            <p:ph type="sldNum" sz="quarter" idx="11"/>
          </p:nvPr>
        </p:nvSpPr>
        <p:spPr>
          <a:ln/>
        </p:spPr>
        <p:txBody>
          <a:bodyPr/>
          <a:lstStyle>
            <a:lvl1pPr>
              <a:defRPr/>
            </a:lvl1pPr>
          </a:lstStyle>
          <a:p>
            <a:pPr>
              <a:defRPr/>
            </a:pPr>
            <a:fld id="{A42770B1-FAED-411E-AA1C-6758FC3BDF58}"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029"/>
          <p:cNvSpPr>
            <a:spLocks noGrp="1" noChangeArrowheads="1"/>
          </p:cNvSpPr>
          <p:nvPr>
            <p:ph type="ftr" sz="quarter" idx="10"/>
          </p:nvPr>
        </p:nvSpPr>
        <p:spPr>
          <a:ln/>
        </p:spPr>
        <p:txBody>
          <a:bodyPr/>
          <a:lstStyle>
            <a:lvl1pPr>
              <a:defRPr/>
            </a:lvl1pPr>
          </a:lstStyle>
          <a:p>
            <a:pPr>
              <a:defRPr/>
            </a:pPr>
            <a:endParaRPr lang="en-GB" altLang="en-US"/>
          </a:p>
        </p:txBody>
      </p:sp>
      <p:sp>
        <p:nvSpPr>
          <p:cNvPr id="4" name="Rectangle 1030"/>
          <p:cNvSpPr>
            <a:spLocks noGrp="1" noChangeArrowheads="1"/>
          </p:cNvSpPr>
          <p:nvPr>
            <p:ph type="sldNum" sz="quarter" idx="11"/>
          </p:nvPr>
        </p:nvSpPr>
        <p:spPr>
          <a:ln/>
        </p:spPr>
        <p:txBody>
          <a:bodyPr/>
          <a:lstStyle>
            <a:lvl1pPr>
              <a:defRPr/>
            </a:lvl1pPr>
          </a:lstStyle>
          <a:p>
            <a:pPr>
              <a:defRPr/>
            </a:pPr>
            <a:fld id="{1D2A0FE3-3D41-4463-BC74-C8553BB0B526}"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pPr>
              <a:defRPr/>
            </a:pPr>
            <a:endParaRPr lang="en-GB" altLang="en-US"/>
          </a:p>
        </p:txBody>
      </p:sp>
      <p:sp>
        <p:nvSpPr>
          <p:cNvPr id="3" name="Rectangle 1030"/>
          <p:cNvSpPr>
            <a:spLocks noGrp="1" noChangeArrowheads="1"/>
          </p:cNvSpPr>
          <p:nvPr>
            <p:ph type="sldNum" sz="quarter" idx="11"/>
          </p:nvPr>
        </p:nvSpPr>
        <p:spPr>
          <a:ln/>
        </p:spPr>
        <p:txBody>
          <a:bodyPr/>
          <a:lstStyle>
            <a:lvl1pPr>
              <a:defRPr/>
            </a:lvl1pPr>
          </a:lstStyle>
          <a:p>
            <a:pPr>
              <a:defRPr/>
            </a:pPr>
            <a:fld id="{362CF0D5-3E70-455B-BF61-B74369319F84}"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6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6940" indent="0">
              <a:buNone/>
              <a:defRPr sz="1200"/>
            </a:lvl2pPr>
            <a:lvl3pPr marL="913883" indent="0">
              <a:buNone/>
              <a:defRPr sz="1000"/>
            </a:lvl3pPr>
            <a:lvl4pPr marL="1370830" indent="0">
              <a:buNone/>
              <a:defRPr sz="900"/>
            </a:lvl4pPr>
            <a:lvl5pPr marL="1827772" indent="0">
              <a:buNone/>
              <a:defRPr sz="900"/>
            </a:lvl5pPr>
            <a:lvl6pPr marL="2284713" indent="0">
              <a:buNone/>
              <a:defRPr sz="900"/>
            </a:lvl6pPr>
            <a:lvl7pPr marL="2741659" indent="0">
              <a:buNone/>
              <a:defRPr sz="900"/>
            </a:lvl7pPr>
            <a:lvl8pPr marL="3198596" indent="0">
              <a:buNone/>
              <a:defRPr sz="900"/>
            </a:lvl8pPr>
            <a:lvl9pPr marL="3655543"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F6F6EB21-C519-4D1D-90AF-11716CDCE0F8}"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940" indent="0">
              <a:buNone/>
              <a:defRPr sz="2800"/>
            </a:lvl2pPr>
            <a:lvl3pPr marL="913883" indent="0">
              <a:buNone/>
              <a:defRPr sz="2400"/>
            </a:lvl3pPr>
            <a:lvl4pPr marL="1370830" indent="0">
              <a:buNone/>
              <a:defRPr sz="2000"/>
            </a:lvl4pPr>
            <a:lvl5pPr marL="1827772" indent="0">
              <a:buNone/>
              <a:defRPr sz="2000"/>
            </a:lvl5pPr>
            <a:lvl6pPr marL="2284713" indent="0">
              <a:buNone/>
              <a:defRPr sz="2000"/>
            </a:lvl6pPr>
            <a:lvl7pPr marL="2741659" indent="0">
              <a:buNone/>
              <a:defRPr sz="2000"/>
            </a:lvl7pPr>
            <a:lvl8pPr marL="3198596" indent="0">
              <a:buNone/>
              <a:defRPr sz="2000"/>
            </a:lvl8pPr>
            <a:lvl9pPr marL="3655543"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940" indent="0">
              <a:buNone/>
              <a:defRPr sz="1200"/>
            </a:lvl2pPr>
            <a:lvl3pPr marL="913883" indent="0">
              <a:buNone/>
              <a:defRPr sz="1000"/>
            </a:lvl3pPr>
            <a:lvl4pPr marL="1370830" indent="0">
              <a:buNone/>
              <a:defRPr sz="900"/>
            </a:lvl4pPr>
            <a:lvl5pPr marL="1827772" indent="0">
              <a:buNone/>
              <a:defRPr sz="900"/>
            </a:lvl5pPr>
            <a:lvl6pPr marL="2284713" indent="0">
              <a:buNone/>
              <a:defRPr sz="900"/>
            </a:lvl6pPr>
            <a:lvl7pPr marL="2741659" indent="0">
              <a:buNone/>
              <a:defRPr sz="900"/>
            </a:lvl7pPr>
            <a:lvl8pPr marL="3198596" indent="0">
              <a:buNone/>
              <a:defRPr sz="900"/>
            </a:lvl8pPr>
            <a:lvl9pPr marL="3655543"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1030"/>
          <p:cNvSpPr>
            <a:spLocks noGrp="1" noChangeArrowheads="1"/>
          </p:cNvSpPr>
          <p:nvPr>
            <p:ph type="sldNum" sz="quarter" idx="11"/>
          </p:nvPr>
        </p:nvSpPr>
        <p:spPr>
          <a:ln/>
        </p:spPr>
        <p:txBody>
          <a:bodyPr/>
          <a:lstStyle>
            <a:lvl1pPr>
              <a:defRPr/>
            </a:lvl1pPr>
          </a:lstStyle>
          <a:p>
            <a:pPr>
              <a:defRPr/>
            </a:pPr>
            <a:fld id="{33832A53-4EDC-4C57-AD37-8F371C9F3408}"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1032"/>
          <p:cNvSpPr txBox="1">
            <a:spLocks noChangeArrowheads="1"/>
          </p:cNvSpPr>
          <p:nvPr/>
        </p:nvSpPr>
        <p:spPr bwMode="auto">
          <a:xfrm>
            <a:off x="841375" y="2016125"/>
            <a:ext cx="6265863" cy="369888"/>
          </a:xfrm>
          <a:prstGeom prst="rect">
            <a:avLst/>
          </a:prstGeom>
          <a:noFill/>
          <a:ln w="9525">
            <a:noFill/>
            <a:miter lim="800000"/>
            <a:headEnd/>
            <a:tailEnd/>
          </a:ln>
        </p:spPr>
        <p:txBody>
          <a:bodyPr lIns="91388" tIns="45694" rIns="91388" bIns="45694">
            <a:spAutoFit/>
          </a:bodyPr>
          <a:lstStyle/>
          <a:p>
            <a:pPr>
              <a:spcBef>
                <a:spcPct val="50000"/>
              </a:spcBef>
              <a:defRPr/>
            </a:pPr>
            <a:endParaRPr lang="en-US">
              <a:latin typeface="Calibri" pitchFamily="34" charset="0"/>
              <a:cs typeface="Arial" pitchFamily="34" charset="0"/>
            </a:endParaRPr>
          </a:p>
        </p:txBody>
      </p:sp>
      <p:sp>
        <p:nvSpPr>
          <p:cNvPr id="1027" name="Text Box 1033"/>
          <p:cNvSpPr txBox="1">
            <a:spLocks noChangeArrowheads="1"/>
          </p:cNvSpPr>
          <p:nvPr/>
        </p:nvSpPr>
        <p:spPr bwMode="auto">
          <a:xfrm>
            <a:off x="841375" y="2232025"/>
            <a:ext cx="6265863" cy="369888"/>
          </a:xfrm>
          <a:prstGeom prst="rect">
            <a:avLst/>
          </a:prstGeom>
          <a:noFill/>
          <a:ln w="9525">
            <a:noFill/>
            <a:miter lim="800000"/>
            <a:headEnd/>
            <a:tailEnd/>
          </a:ln>
        </p:spPr>
        <p:txBody>
          <a:bodyPr lIns="91388" tIns="45694" rIns="91388" bIns="45694">
            <a:spAutoFit/>
          </a:bodyPr>
          <a:lstStyle/>
          <a:p>
            <a:pPr>
              <a:spcBef>
                <a:spcPct val="50000"/>
              </a:spcBef>
              <a:defRPr/>
            </a:pPr>
            <a:endParaRPr lang="en-US">
              <a:latin typeface="Calibri" pitchFamily="34" charset="0"/>
              <a:cs typeface="Arial" pitchFamily="34" charset="0"/>
            </a:endParaRPr>
          </a:p>
        </p:txBody>
      </p:sp>
      <p:sp>
        <p:nvSpPr>
          <p:cNvPr id="1028" name="Rectangle 2"/>
          <p:cNvSpPr>
            <a:spLocks noGrp="1" noChangeArrowheads="1"/>
          </p:cNvSpPr>
          <p:nvPr>
            <p:ph type="title"/>
          </p:nvPr>
        </p:nvSpPr>
        <p:spPr bwMode="auto">
          <a:xfrm>
            <a:off x="2268538" y="-26988"/>
            <a:ext cx="6534150" cy="731838"/>
          </a:xfrm>
          <a:prstGeom prst="rect">
            <a:avLst/>
          </a:prstGeom>
          <a:noFill/>
          <a:ln w="9525">
            <a:noFill/>
            <a:miter lim="800000"/>
            <a:headEnd/>
            <a:tailEnd/>
          </a:ln>
        </p:spPr>
        <p:txBody>
          <a:bodyPr vert="horz" wrap="square" lIns="91388" tIns="45694" rIns="91388" bIns="45694" numCol="1" anchor="b" anchorCtr="0" compatLnSpc="1">
            <a:prstTxWarp prst="textNoShape">
              <a:avLst/>
            </a:prstTxWarp>
          </a:bodyPr>
          <a:lstStyle/>
          <a:p>
            <a:pPr lvl="0"/>
            <a:r>
              <a:rPr lang="en-GB" altLang="en-US" smtClean="0"/>
              <a:t>Click to edit Master title style</a:t>
            </a:r>
          </a:p>
        </p:txBody>
      </p:sp>
      <p:sp>
        <p:nvSpPr>
          <p:cNvPr id="1029" name="Rectangle 3"/>
          <p:cNvSpPr>
            <a:spLocks noGrp="1" noChangeArrowheads="1"/>
          </p:cNvSpPr>
          <p:nvPr>
            <p:ph type="body" idx="1"/>
          </p:nvPr>
        </p:nvSpPr>
        <p:spPr bwMode="auto">
          <a:xfrm>
            <a:off x="446088" y="1125538"/>
            <a:ext cx="8229600" cy="5399087"/>
          </a:xfrm>
          <a:prstGeom prst="rect">
            <a:avLst/>
          </a:prstGeom>
          <a:noFill/>
          <a:ln w="9525">
            <a:noFill/>
            <a:miter lim="800000"/>
            <a:headEnd/>
            <a:tailEnd/>
          </a:ln>
        </p:spPr>
        <p:txBody>
          <a:bodyPr vert="horz" wrap="square" lIns="91388" tIns="45694" rIns="91388" bIns="45694"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8" name="Rectangle 1029"/>
          <p:cNvSpPr>
            <a:spLocks noGrp="1" noChangeArrowheads="1"/>
          </p:cNvSpPr>
          <p:nvPr>
            <p:ph type="ftr" sz="quarter" idx="3"/>
          </p:nvPr>
        </p:nvSpPr>
        <p:spPr bwMode="auto">
          <a:xfrm>
            <a:off x="3124200" y="6248400"/>
            <a:ext cx="2895600" cy="457200"/>
          </a:xfrm>
          <a:prstGeom prst="rect">
            <a:avLst/>
          </a:prstGeom>
          <a:ln>
            <a:miter lim="800000"/>
            <a:headEnd/>
            <a:tailEnd/>
          </a:ln>
        </p:spPr>
        <p:txBody>
          <a:bodyPr vert="horz" wrap="square" lIns="91388" tIns="45694" rIns="91388" bIns="45694" numCol="1" anchor="t" anchorCtr="0" compatLnSpc="1">
            <a:prstTxWarp prst="textNoShape">
              <a:avLst/>
            </a:prstTxWarp>
          </a:bodyPr>
          <a:lstStyle>
            <a:lvl1pPr algn="ctr" fontAlgn="auto">
              <a:spcBef>
                <a:spcPts val="0"/>
              </a:spcBef>
              <a:spcAft>
                <a:spcPts val="0"/>
              </a:spcAft>
              <a:defRPr sz="1000">
                <a:latin typeface="Arial" charset="0"/>
                <a:ea typeface="+mn-ea"/>
                <a:cs typeface="+mn-cs"/>
              </a:defRPr>
            </a:lvl1pPr>
          </a:lstStyle>
          <a:p>
            <a:pPr>
              <a:defRPr/>
            </a:pPr>
            <a:endParaRPr lang="en-GB" altLang="en-US"/>
          </a:p>
        </p:txBody>
      </p:sp>
      <p:sp>
        <p:nvSpPr>
          <p:cNvPr id="9" name="Rectangle 1030"/>
          <p:cNvSpPr>
            <a:spLocks noGrp="1" noChangeArrowheads="1"/>
          </p:cNvSpPr>
          <p:nvPr>
            <p:ph type="sldNum" sz="quarter" idx="4"/>
          </p:nvPr>
        </p:nvSpPr>
        <p:spPr bwMode="auto">
          <a:xfrm>
            <a:off x="6553200" y="6248400"/>
            <a:ext cx="2133600" cy="457200"/>
          </a:xfrm>
          <a:prstGeom prst="rect">
            <a:avLst/>
          </a:prstGeom>
          <a:ln>
            <a:miter lim="800000"/>
            <a:headEnd/>
            <a:tailEnd/>
          </a:ln>
        </p:spPr>
        <p:txBody>
          <a:bodyPr vert="horz" wrap="square" lIns="91388" tIns="45694" rIns="91388" bIns="45694" numCol="1" anchor="t" anchorCtr="0" compatLnSpc="1">
            <a:prstTxWarp prst="textNoShape">
              <a:avLst/>
            </a:prstTxWarp>
          </a:bodyPr>
          <a:lstStyle>
            <a:lvl1pPr algn="r" fontAlgn="auto">
              <a:spcBef>
                <a:spcPts val="0"/>
              </a:spcBef>
              <a:spcAft>
                <a:spcPts val="0"/>
              </a:spcAft>
              <a:defRPr sz="1000">
                <a:latin typeface="Arial" pitchFamily="34" charset="0"/>
                <a:ea typeface="ＭＳ Ｐゴシック" pitchFamily="34" charset="-128"/>
                <a:cs typeface="Arial" charset="0"/>
              </a:defRPr>
            </a:lvl1pPr>
          </a:lstStyle>
          <a:p>
            <a:pPr>
              <a:defRPr/>
            </a:pPr>
            <a:fld id="{0A078980-216A-4756-91AB-9FC2993E84E3}"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r" rtl="0" eaLnBrk="0" fontAlgn="base" hangingPunct="0">
        <a:spcBef>
          <a:spcPct val="0"/>
        </a:spcBef>
        <a:spcAft>
          <a:spcPct val="0"/>
        </a:spcAft>
        <a:defRPr sz="3900" b="1">
          <a:solidFill>
            <a:srgbClr val="004674"/>
          </a:solidFill>
          <a:latin typeface="+mj-lt"/>
          <a:ea typeface="MS PGothic" pitchFamily="34" charset="-128"/>
          <a:cs typeface="+mj-cs"/>
        </a:defRPr>
      </a:lvl1pPr>
      <a:lvl2pPr algn="r" rtl="0" eaLnBrk="0" fontAlgn="base" hangingPunct="0">
        <a:spcBef>
          <a:spcPct val="0"/>
        </a:spcBef>
        <a:spcAft>
          <a:spcPct val="0"/>
        </a:spcAft>
        <a:defRPr sz="3900" b="1">
          <a:solidFill>
            <a:srgbClr val="004674"/>
          </a:solidFill>
          <a:latin typeface="Calibri" pitchFamily="34" charset="0"/>
          <a:ea typeface="MS PGothic" pitchFamily="34" charset="-128"/>
        </a:defRPr>
      </a:lvl2pPr>
      <a:lvl3pPr algn="r" rtl="0" eaLnBrk="0" fontAlgn="base" hangingPunct="0">
        <a:spcBef>
          <a:spcPct val="0"/>
        </a:spcBef>
        <a:spcAft>
          <a:spcPct val="0"/>
        </a:spcAft>
        <a:defRPr sz="3900" b="1">
          <a:solidFill>
            <a:srgbClr val="004674"/>
          </a:solidFill>
          <a:latin typeface="Calibri" pitchFamily="34" charset="0"/>
          <a:ea typeface="MS PGothic" pitchFamily="34" charset="-128"/>
        </a:defRPr>
      </a:lvl3pPr>
      <a:lvl4pPr algn="r" rtl="0" eaLnBrk="0" fontAlgn="base" hangingPunct="0">
        <a:spcBef>
          <a:spcPct val="0"/>
        </a:spcBef>
        <a:spcAft>
          <a:spcPct val="0"/>
        </a:spcAft>
        <a:defRPr sz="3900" b="1">
          <a:solidFill>
            <a:srgbClr val="004674"/>
          </a:solidFill>
          <a:latin typeface="Calibri" pitchFamily="34" charset="0"/>
          <a:ea typeface="MS PGothic" pitchFamily="34" charset="-128"/>
        </a:defRPr>
      </a:lvl4pPr>
      <a:lvl5pPr algn="r" rtl="0" eaLnBrk="0" fontAlgn="base" hangingPunct="0">
        <a:spcBef>
          <a:spcPct val="0"/>
        </a:spcBef>
        <a:spcAft>
          <a:spcPct val="0"/>
        </a:spcAft>
        <a:defRPr sz="3900" b="1">
          <a:solidFill>
            <a:srgbClr val="004674"/>
          </a:solidFill>
          <a:latin typeface="Calibri" pitchFamily="34" charset="0"/>
          <a:ea typeface="MS PGothic" pitchFamily="34" charset="-128"/>
        </a:defRPr>
      </a:lvl5pPr>
      <a:lvl6pPr marL="456940" algn="r" rtl="0" eaLnBrk="0" fontAlgn="base" hangingPunct="0">
        <a:spcBef>
          <a:spcPct val="0"/>
        </a:spcBef>
        <a:spcAft>
          <a:spcPct val="0"/>
        </a:spcAft>
        <a:defRPr sz="3900" b="1">
          <a:solidFill>
            <a:srgbClr val="004674"/>
          </a:solidFill>
          <a:latin typeface="Calibri" pitchFamily="34" charset="0"/>
        </a:defRPr>
      </a:lvl6pPr>
      <a:lvl7pPr marL="913883" algn="r" rtl="0" eaLnBrk="0" fontAlgn="base" hangingPunct="0">
        <a:spcBef>
          <a:spcPct val="0"/>
        </a:spcBef>
        <a:spcAft>
          <a:spcPct val="0"/>
        </a:spcAft>
        <a:defRPr sz="3900" b="1">
          <a:solidFill>
            <a:srgbClr val="004674"/>
          </a:solidFill>
          <a:latin typeface="Calibri" pitchFamily="34" charset="0"/>
        </a:defRPr>
      </a:lvl7pPr>
      <a:lvl8pPr marL="1370830" algn="r" rtl="0" eaLnBrk="0" fontAlgn="base" hangingPunct="0">
        <a:spcBef>
          <a:spcPct val="0"/>
        </a:spcBef>
        <a:spcAft>
          <a:spcPct val="0"/>
        </a:spcAft>
        <a:defRPr sz="3900" b="1">
          <a:solidFill>
            <a:srgbClr val="004674"/>
          </a:solidFill>
          <a:latin typeface="Calibri" pitchFamily="34" charset="0"/>
        </a:defRPr>
      </a:lvl8pPr>
      <a:lvl9pPr marL="1827772" algn="r" rtl="0" eaLnBrk="0" fontAlgn="base" hangingPunct="0">
        <a:spcBef>
          <a:spcPct val="0"/>
        </a:spcBef>
        <a:spcAft>
          <a:spcPct val="0"/>
        </a:spcAft>
        <a:defRPr sz="3900" b="1">
          <a:solidFill>
            <a:srgbClr val="004674"/>
          </a:solidFill>
          <a:latin typeface="Calibri" pitchFamily="34" charset="0"/>
        </a:defRPr>
      </a:lvl9pPr>
    </p:titleStyle>
    <p:bodyStyle>
      <a:lvl1pPr marL="334963" indent="-334963" algn="l" rtl="0" eaLnBrk="0" fontAlgn="base" hangingPunct="0">
        <a:spcBef>
          <a:spcPct val="20000"/>
        </a:spcBef>
        <a:spcAft>
          <a:spcPct val="0"/>
        </a:spcAft>
        <a:buClr>
          <a:srgbClr val="004674"/>
        </a:buClr>
        <a:buSzPct val="70000"/>
        <a:buFont typeface="Wingdings" pitchFamily="2" charset="2"/>
        <a:buChar char="l"/>
        <a:defRPr sz="3000">
          <a:solidFill>
            <a:schemeClr val="tx1"/>
          </a:solidFill>
          <a:latin typeface="+mn-lt"/>
          <a:ea typeface="MS PGothic" pitchFamily="34" charset="-128"/>
          <a:cs typeface="+mn-cs"/>
        </a:defRPr>
      </a:lvl1pPr>
      <a:lvl2pPr marL="684213" indent="-339725" algn="l" rtl="0" eaLnBrk="0" fontAlgn="base" hangingPunct="0">
        <a:spcBef>
          <a:spcPct val="20000"/>
        </a:spcBef>
        <a:spcAft>
          <a:spcPct val="0"/>
        </a:spcAft>
        <a:buClr>
          <a:srgbClr val="5DA4DA"/>
        </a:buClr>
        <a:buSzPct val="70000"/>
        <a:buFont typeface="Wingdings" pitchFamily="2" charset="2"/>
        <a:buChar char="l"/>
        <a:defRPr sz="2600">
          <a:solidFill>
            <a:schemeClr val="tx1"/>
          </a:solidFill>
          <a:latin typeface="+mn-lt"/>
          <a:ea typeface="MS PGothic" pitchFamily="34" charset="-128"/>
        </a:defRPr>
      </a:lvl2pPr>
      <a:lvl3pPr marL="979488" indent="-285750"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ea typeface="MS PGothic" pitchFamily="34" charset="-128"/>
        </a:defRPr>
      </a:lvl3pPr>
      <a:lvl4pPr marL="1273175" indent="-284163"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ea typeface="MS PGothic" pitchFamily="34" charset="-128"/>
        </a:defRPr>
      </a:lvl4pPr>
      <a:lvl5pPr marL="1590675" indent="-307975"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ea typeface="MS PGothic" pitchFamily="34" charset="-128"/>
        </a:defRPr>
      </a:lvl5pPr>
      <a:lvl6pPr marL="2054658" indent="-315737"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1600" indent="-315737"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68541" indent="-315737"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5486" indent="-315737"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3883" rtl="0" eaLnBrk="1" latinLnBrk="0" hangingPunct="1">
        <a:defRPr sz="1800" kern="1200">
          <a:solidFill>
            <a:schemeClr val="tx1"/>
          </a:solidFill>
          <a:latin typeface="+mn-lt"/>
          <a:ea typeface="+mn-ea"/>
          <a:cs typeface="+mn-cs"/>
        </a:defRPr>
      </a:lvl1pPr>
      <a:lvl2pPr marL="456940" algn="l" defTabSz="913883" rtl="0" eaLnBrk="1" latinLnBrk="0" hangingPunct="1">
        <a:defRPr sz="1800" kern="1200">
          <a:solidFill>
            <a:schemeClr val="tx1"/>
          </a:solidFill>
          <a:latin typeface="+mn-lt"/>
          <a:ea typeface="+mn-ea"/>
          <a:cs typeface="+mn-cs"/>
        </a:defRPr>
      </a:lvl2pPr>
      <a:lvl3pPr marL="913883" algn="l" defTabSz="913883" rtl="0" eaLnBrk="1" latinLnBrk="0" hangingPunct="1">
        <a:defRPr sz="1800" kern="1200">
          <a:solidFill>
            <a:schemeClr val="tx1"/>
          </a:solidFill>
          <a:latin typeface="+mn-lt"/>
          <a:ea typeface="+mn-ea"/>
          <a:cs typeface="+mn-cs"/>
        </a:defRPr>
      </a:lvl3pPr>
      <a:lvl4pPr marL="1370830" algn="l" defTabSz="913883" rtl="0" eaLnBrk="1" latinLnBrk="0" hangingPunct="1">
        <a:defRPr sz="1800" kern="1200">
          <a:solidFill>
            <a:schemeClr val="tx1"/>
          </a:solidFill>
          <a:latin typeface="+mn-lt"/>
          <a:ea typeface="+mn-ea"/>
          <a:cs typeface="+mn-cs"/>
        </a:defRPr>
      </a:lvl4pPr>
      <a:lvl5pPr marL="1827772" algn="l" defTabSz="913883" rtl="0" eaLnBrk="1" latinLnBrk="0" hangingPunct="1">
        <a:defRPr sz="1800" kern="1200">
          <a:solidFill>
            <a:schemeClr val="tx1"/>
          </a:solidFill>
          <a:latin typeface="+mn-lt"/>
          <a:ea typeface="+mn-ea"/>
          <a:cs typeface="+mn-cs"/>
        </a:defRPr>
      </a:lvl5pPr>
      <a:lvl6pPr marL="2284713" algn="l" defTabSz="913883" rtl="0" eaLnBrk="1" latinLnBrk="0" hangingPunct="1">
        <a:defRPr sz="1800" kern="1200">
          <a:solidFill>
            <a:schemeClr val="tx1"/>
          </a:solidFill>
          <a:latin typeface="+mn-lt"/>
          <a:ea typeface="+mn-ea"/>
          <a:cs typeface="+mn-cs"/>
        </a:defRPr>
      </a:lvl6pPr>
      <a:lvl7pPr marL="2741659" algn="l" defTabSz="913883" rtl="0" eaLnBrk="1" latinLnBrk="0" hangingPunct="1">
        <a:defRPr sz="1800" kern="1200">
          <a:solidFill>
            <a:schemeClr val="tx1"/>
          </a:solidFill>
          <a:latin typeface="+mn-lt"/>
          <a:ea typeface="+mn-ea"/>
          <a:cs typeface="+mn-cs"/>
        </a:defRPr>
      </a:lvl7pPr>
      <a:lvl8pPr marL="3198596" algn="l" defTabSz="913883" rtl="0" eaLnBrk="1" latinLnBrk="0" hangingPunct="1">
        <a:defRPr sz="1800" kern="1200">
          <a:solidFill>
            <a:schemeClr val="tx1"/>
          </a:solidFill>
          <a:latin typeface="+mn-lt"/>
          <a:ea typeface="+mn-ea"/>
          <a:cs typeface="+mn-cs"/>
        </a:defRPr>
      </a:lvl8pPr>
      <a:lvl9pPr marL="3655543" algn="l" defTabSz="91388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rightfield.org.uk/"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bioportal.bioontology.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bi.ac.uk/ols/bet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2130425"/>
            <a:ext cx="7772400" cy="1470025"/>
          </a:xfrm>
        </p:spPr>
        <p:txBody>
          <a:bodyPr/>
          <a:lstStyle/>
          <a:p>
            <a:r>
              <a:rPr lang="en-GB" altLang="en-US" smtClean="0"/>
              <a:t>Describing and Annotating Experimental Data: Hands 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268538" y="465138"/>
            <a:ext cx="6534150" cy="731837"/>
          </a:xfrm>
        </p:spPr>
        <p:txBody>
          <a:bodyPr/>
          <a:lstStyle/>
          <a:p>
            <a:r>
              <a:rPr lang="en-GB" altLang="en-US" smtClean="0"/>
              <a:t>6: Model Annotation</a:t>
            </a:r>
          </a:p>
        </p:txBody>
      </p:sp>
      <p:sp>
        <p:nvSpPr>
          <p:cNvPr id="11267" name="Content Placeholder 2"/>
          <p:cNvSpPr>
            <a:spLocks noGrp="1"/>
          </p:cNvSpPr>
          <p:nvPr>
            <p:ph idx="1"/>
          </p:nvPr>
        </p:nvSpPr>
        <p:spPr>
          <a:xfrm>
            <a:off x="446088" y="1270000"/>
            <a:ext cx="8229600" cy="5399088"/>
          </a:xfrm>
        </p:spPr>
        <p:txBody>
          <a:bodyPr/>
          <a:lstStyle/>
          <a:p>
            <a:r>
              <a:rPr lang="en-GB" smtClean="0"/>
              <a:t>Go to the </a:t>
            </a:r>
            <a:r>
              <a:rPr lang="en-GB" i="1" smtClean="0"/>
              <a:t>reconstituted gluconeogenesis system in S. solfataricus</a:t>
            </a:r>
            <a:r>
              <a:rPr lang="en-GB" smtClean="0"/>
              <a:t> model from the same investigation</a:t>
            </a:r>
          </a:p>
          <a:p>
            <a:r>
              <a:rPr lang="en-GB" smtClean="0"/>
              <a:t>The model is in SBML format (Systems Biology Markup Language) and semantically annotated with terms from GO, CHEBI, SBO and others</a:t>
            </a:r>
          </a:p>
          <a:p>
            <a:r>
              <a:rPr lang="en-GB" smtClean="0"/>
              <a:t>We can use these annotations to find other data files that might be relevant input or validation for the model</a:t>
            </a:r>
          </a:p>
          <a:p>
            <a:r>
              <a:rPr lang="en-GB" smtClean="0"/>
              <a:t>Click on </a:t>
            </a:r>
            <a:r>
              <a:rPr lang="en-GB" i="1" smtClean="0"/>
              <a:t>Find related data files </a:t>
            </a:r>
            <a:r>
              <a:rPr lang="en-GB" smtClean="0"/>
              <a:t>– how many data files overlap with this model?</a:t>
            </a:r>
          </a:p>
          <a:p>
            <a:endParaRPr lang="en-GB" alt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268538" y="333375"/>
            <a:ext cx="6534150" cy="731838"/>
          </a:xfrm>
        </p:spPr>
        <p:txBody>
          <a:bodyPr/>
          <a:lstStyle/>
          <a:p>
            <a:r>
              <a:rPr lang="en-GB" altLang="en-US" smtClean="0"/>
              <a:t>6: Model Annotation</a:t>
            </a:r>
          </a:p>
        </p:txBody>
      </p:sp>
      <p:sp>
        <p:nvSpPr>
          <p:cNvPr id="12291" name="Content Placeholder 2"/>
          <p:cNvSpPr>
            <a:spLocks noGrp="1"/>
          </p:cNvSpPr>
          <p:nvPr>
            <p:ph idx="1"/>
          </p:nvPr>
        </p:nvSpPr>
        <p:spPr>
          <a:xfrm>
            <a:off x="446088" y="1270000"/>
            <a:ext cx="8229600" cy="5399088"/>
          </a:xfrm>
        </p:spPr>
        <p:txBody>
          <a:bodyPr/>
          <a:lstStyle/>
          <a:p>
            <a:r>
              <a:rPr lang="en-GB" smtClean="0"/>
              <a:t>Go back to the </a:t>
            </a:r>
            <a:r>
              <a:rPr lang="en-GB" i="1" smtClean="0"/>
              <a:t>reconstituted gluconeogenesis system in S. solfataricus</a:t>
            </a:r>
            <a:r>
              <a:rPr lang="en-GB" smtClean="0"/>
              <a:t> model page</a:t>
            </a:r>
          </a:p>
          <a:p>
            <a:r>
              <a:rPr lang="en-GB" smtClean="0"/>
              <a:t>Select </a:t>
            </a:r>
            <a:r>
              <a:rPr lang="en-GB" i="1" smtClean="0"/>
              <a:t>simulate model - t</a:t>
            </a:r>
            <a:r>
              <a:rPr lang="en-GB" smtClean="0"/>
              <a:t>his gives you an interactive view of the model</a:t>
            </a:r>
          </a:p>
          <a:p>
            <a:r>
              <a:rPr lang="en-GB" smtClean="0"/>
              <a:t>Mouse over the model and right click on atp</a:t>
            </a:r>
          </a:p>
          <a:p>
            <a:r>
              <a:rPr lang="en-GB" smtClean="0"/>
              <a:t>Follow the annotation links to find the KEGG entry for ATP</a:t>
            </a:r>
          </a:p>
          <a:p>
            <a:r>
              <a:rPr lang="en-GB" smtClean="0"/>
              <a:t>This view also semantically links to structural information and triggers searches in remote databases</a:t>
            </a:r>
          </a:p>
          <a:p>
            <a:endParaRPr lang="en-GB" alt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idx="4294967295"/>
          </p:nvPr>
        </p:nvSpPr>
        <p:spPr/>
        <p:txBody>
          <a:bodyPr/>
          <a:lstStyle/>
          <a:p>
            <a:pPr eaLnBrk="1" hangingPunct="1"/>
            <a:r>
              <a:rPr lang="en-GB" altLang="en-US" smtClean="0"/>
              <a:t>7: Using RightField</a:t>
            </a:r>
          </a:p>
        </p:txBody>
      </p:sp>
      <p:sp>
        <p:nvSpPr>
          <p:cNvPr id="13315" name="Rectangle 3"/>
          <p:cNvSpPr>
            <a:spLocks noGrp="1"/>
          </p:cNvSpPr>
          <p:nvPr>
            <p:ph type="body" idx="4294967295"/>
          </p:nvPr>
        </p:nvSpPr>
        <p:spPr/>
        <p:txBody>
          <a:bodyPr/>
          <a:lstStyle/>
          <a:p>
            <a:pPr eaLnBrk="1" hangingPunct="1">
              <a:lnSpc>
                <a:spcPct val="90000"/>
              </a:lnSpc>
            </a:pPr>
            <a:endParaRPr lang="en-GB" altLang="en-US" sz="2000" dirty="0" smtClean="0"/>
          </a:p>
          <a:p>
            <a:pPr eaLnBrk="1" hangingPunct="1">
              <a:lnSpc>
                <a:spcPct val="90000"/>
              </a:lnSpc>
            </a:pPr>
            <a:r>
              <a:rPr lang="en-GB" altLang="en-US" sz="2800" dirty="0" smtClean="0"/>
              <a:t>Download and install RightField according to the instructions on the website (</a:t>
            </a:r>
            <a:r>
              <a:rPr lang="en-GB" altLang="en-US" sz="2800" dirty="0" smtClean="0">
                <a:hlinkClick r:id="rId3"/>
              </a:rPr>
              <a:t>http://www.rightfield.org.uk</a:t>
            </a:r>
            <a:r>
              <a:rPr lang="en-GB" altLang="en-US" sz="2800" dirty="0" smtClean="0"/>
              <a:t>)</a:t>
            </a:r>
          </a:p>
          <a:p>
            <a:pPr eaLnBrk="1" hangingPunct="1">
              <a:lnSpc>
                <a:spcPct val="90000"/>
              </a:lnSpc>
            </a:pPr>
            <a:r>
              <a:rPr lang="en-GB" altLang="en-US" sz="2800" dirty="0" smtClean="0"/>
              <a:t>Download the </a:t>
            </a:r>
            <a:r>
              <a:rPr lang="en-GB" altLang="en-US" sz="2800" dirty="0" err="1" smtClean="0"/>
              <a:t>GEOArray</a:t>
            </a:r>
            <a:r>
              <a:rPr lang="en-GB" altLang="en-US" sz="2800" dirty="0" smtClean="0"/>
              <a:t> Excel file here:</a:t>
            </a:r>
          </a:p>
          <a:p>
            <a:pPr eaLnBrk="1" hangingPunct="1">
              <a:lnSpc>
                <a:spcPct val="90000"/>
              </a:lnSpc>
              <a:buNone/>
            </a:pPr>
            <a:r>
              <a:rPr lang="en-GB" altLang="en-US" sz="2800" dirty="0" smtClean="0"/>
              <a:t>	http://www.myexperiment.org/files/1412.html</a:t>
            </a:r>
          </a:p>
          <a:p>
            <a:pPr eaLnBrk="1" hangingPunct="1">
              <a:lnSpc>
                <a:spcPct val="90000"/>
              </a:lnSpc>
              <a:buFont typeface="Wingdings" pitchFamily="2" charset="2"/>
              <a:buNone/>
            </a:pPr>
            <a:r>
              <a:rPr lang="en-GB" altLang="en-US" sz="2800" dirty="0" smtClean="0"/>
              <a:t>	This is a data upload template from the GEO website (Gene expression omnibus http://www.ncbi.nlm.nih.gov/geo/). </a:t>
            </a:r>
          </a:p>
          <a:p>
            <a:pPr eaLnBrk="1" hangingPunct="1">
              <a:lnSpc>
                <a:spcPct val="90000"/>
              </a:lnSpc>
            </a:pPr>
            <a:r>
              <a:rPr lang="en-GB" altLang="en-US" sz="2800" dirty="0" smtClean="0"/>
              <a:t>We are going to mark-up this template with terms from appropriate common vocabularies (in this case, the MGED ontology and the SysMO-JERM ontology)</a:t>
            </a:r>
          </a:p>
          <a:p>
            <a:pPr eaLnBrk="1" hangingPunct="1">
              <a:lnSpc>
                <a:spcPct val="90000"/>
              </a:lnSpc>
            </a:pPr>
            <a:endParaRPr lang="en-GB" altLang="en-US" sz="2400" dirty="0" smtClean="0"/>
          </a:p>
          <a:p>
            <a:pPr eaLnBrk="1" hangingPunct="1">
              <a:lnSpc>
                <a:spcPct val="90000"/>
              </a:lnSpc>
              <a:buFont typeface="Wingdings" pitchFamily="2" charset="2"/>
              <a:buNone/>
            </a:pPr>
            <a:endParaRPr lang="en-GB" altLang="en-US"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2268538" y="536575"/>
            <a:ext cx="6534150" cy="731838"/>
          </a:xfrm>
        </p:spPr>
        <p:txBody>
          <a:bodyPr/>
          <a:lstStyle/>
          <a:p>
            <a:r>
              <a:rPr lang="en-GB" altLang="en-US" smtClean="0"/>
              <a:t>7: Creating a new RightField Template</a:t>
            </a:r>
          </a:p>
        </p:txBody>
      </p:sp>
      <p:sp>
        <p:nvSpPr>
          <p:cNvPr id="14339" name="Content Placeholder 2"/>
          <p:cNvSpPr>
            <a:spLocks noGrp="1"/>
          </p:cNvSpPr>
          <p:nvPr>
            <p:ph idx="1"/>
          </p:nvPr>
        </p:nvSpPr>
        <p:spPr/>
        <p:txBody>
          <a:bodyPr/>
          <a:lstStyle/>
          <a:p>
            <a:pPr eaLnBrk="1" hangingPunct="1">
              <a:lnSpc>
                <a:spcPct val="90000"/>
              </a:lnSpc>
            </a:pPr>
            <a:endParaRPr lang="en-GB" altLang="en-US" sz="2400" smtClean="0"/>
          </a:p>
          <a:p>
            <a:pPr eaLnBrk="1" hangingPunct="1">
              <a:lnSpc>
                <a:spcPct val="90000"/>
              </a:lnSpc>
            </a:pPr>
            <a:r>
              <a:rPr lang="en-GB" altLang="en-US" sz="2800" smtClean="0"/>
              <a:t>Open RightField. It will ask you if you want to start with a spreadsheet you have already created.</a:t>
            </a:r>
          </a:p>
          <a:p>
            <a:pPr eaLnBrk="1" hangingPunct="1">
              <a:lnSpc>
                <a:spcPct val="90000"/>
              </a:lnSpc>
            </a:pPr>
            <a:r>
              <a:rPr lang="en-GB" altLang="en-US" sz="2800" smtClean="0"/>
              <a:t>Select ‘yes’ and navigate to the GEO template you just downloaded.</a:t>
            </a:r>
          </a:p>
          <a:p>
            <a:pPr eaLnBrk="1" hangingPunct="1">
              <a:lnSpc>
                <a:spcPct val="90000"/>
              </a:lnSpc>
            </a:pPr>
            <a:r>
              <a:rPr lang="en-GB" altLang="en-US" sz="2800" smtClean="0"/>
              <a:t>Go to ‘File’ and ‘Open from BioPortal’ </a:t>
            </a:r>
          </a:p>
          <a:p>
            <a:pPr eaLnBrk="1" hangingPunct="1">
              <a:lnSpc>
                <a:spcPct val="90000"/>
              </a:lnSpc>
            </a:pPr>
            <a:r>
              <a:rPr lang="en-GB" altLang="en-US" sz="2800" smtClean="0"/>
              <a:t>In the pop-up window, search for ‘Microarray’ and load the Microarray and Gene Expression Data ontology (MGED ontology)</a:t>
            </a:r>
          </a:p>
          <a:p>
            <a:pPr eaLnBrk="1" hangingPunct="1">
              <a:lnSpc>
                <a:spcPct val="90000"/>
              </a:lnSpc>
            </a:pPr>
            <a:r>
              <a:rPr lang="en-GB" altLang="en-US" sz="2800" smtClean="0"/>
              <a:t>Repeat the process to load the SysMO-JERM ontology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sz="quarter" idx="4294967295"/>
          </p:nvPr>
        </p:nvSpPr>
        <p:spPr>
          <a:xfrm>
            <a:off x="612775" y="1600200"/>
            <a:ext cx="8153400" cy="4495800"/>
          </a:xfrm>
        </p:spPr>
        <p:txBody>
          <a:bodyPr/>
          <a:lstStyle/>
          <a:p>
            <a:pPr eaLnBrk="1" hangingPunct="1">
              <a:lnSpc>
                <a:spcPct val="90000"/>
              </a:lnSpc>
            </a:pPr>
            <a:r>
              <a:rPr lang="en-GB" altLang="en-US" sz="2400" smtClean="0"/>
              <a:t>As you can see, some cells have already been marked-up for you (shown in green). We can now mark-up the rest</a:t>
            </a:r>
          </a:p>
          <a:p>
            <a:pPr eaLnBrk="1" hangingPunct="1">
              <a:lnSpc>
                <a:spcPct val="90000"/>
              </a:lnSpc>
            </a:pPr>
            <a:r>
              <a:rPr lang="en-GB" altLang="en-US" sz="2400" smtClean="0"/>
              <a:t>Select the cell to the right of Assay_type in the spreadsheet. We will set this field to any transcriptomics assay type (from the JERM ontology)</a:t>
            </a:r>
          </a:p>
          <a:p>
            <a:pPr eaLnBrk="1" hangingPunct="1">
              <a:lnSpc>
                <a:spcPct val="90000"/>
              </a:lnSpc>
            </a:pPr>
            <a:r>
              <a:rPr lang="en-GB" altLang="en-US" sz="2400" smtClean="0"/>
              <a:t>In the search box in the top right-hand corner, search for ‘AssayType’ and navigate down the tree until you find ‘Transcriptomics’</a:t>
            </a:r>
          </a:p>
          <a:p>
            <a:pPr eaLnBrk="1" hangingPunct="1">
              <a:lnSpc>
                <a:spcPct val="90000"/>
              </a:lnSpc>
            </a:pPr>
            <a:r>
              <a:rPr lang="en-GB" altLang="en-US" sz="2400" smtClean="0"/>
              <a:t>Select “Subclasses” from the types of allowed values</a:t>
            </a:r>
          </a:p>
          <a:p>
            <a:pPr eaLnBrk="1" hangingPunct="1">
              <a:lnSpc>
                <a:spcPct val="90000"/>
              </a:lnSpc>
            </a:pPr>
            <a:r>
              <a:rPr lang="en-GB" altLang="en-US" sz="2400" smtClean="0"/>
              <a:t>You will now see all the possible types of transcriptomics displayed at the bottom of the screen</a:t>
            </a:r>
          </a:p>
          <a:p>
            <a:pPr eaLnBrk="1" hangingPunct="1">
              <a:lnSpc>
                <a:spcPct val="90000"/>
              </a:lnSpc>
            </a:pPr>
            <a:r>
              <a:rPr lang="en-GB" altLang="en-US" sz="2400" smtClean="0"/>
              <a:t>Tick the box to include a property and select “hasType”</a:t>
            </a:r>
          </a:p>
          <a:p>
            <a:pPr eaLnBrk="1" hangingPunct="1">
              <a:lnSpc>
                <a:spcPct val="90000"/>
              </a:lnSpc>
            </a:pPr>
            <a:r>
              <a:rPr lang="en-GB" altLang="en-US" sz="2400" smtClean="0"/>
              <a:t>Click ‘apply’. Now this field is a drop-down box of all transcriptomics types</a:t>
            </a:r>
          </a:p>
        </p:txBody>
      </p:sp>
      <p:sp>
        <p:nvSpPr>
          <p:cNvPr id="15363" name="Title 4"/>
          <p:cNvSpPr>
            <a:spLocks noGrp="1"/>
          </p:cNvSpPr>
          <p:nvPr>
            <p:ph type="title"/>
          </p:nvPr>
        </p:nvSpPr>
        <p:spPr>
          <a:xfrm>
            <a:off x="2268538" y="536575"/>
            <a:ext cx="6534150" cy="731838"/>
          </a:xfrm>
        </p:spPr>
        <p:txBody>
          <a:bodyPr/>
          <a:lstStyle/>
          <a:p>
            <a:r>
              <a:rPr lang="en-GB" altLang="en-US" smtClean="0"/>
              <a:t>7: Creating a new RightField Template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sz="quarter" idx="4294967295"/>
          </p:nvPr>
        </p:nvSpPr>
        <p:spPr>
          <a:xfrm>
            <a:off x="612775" y="1600200"/>
            <a:ext cx="8153400" cy="4495800"/>
          </a:xfrm>
        </p:spPr>
        <p:txBody>
          <a:bodyPr/>
          <a:lstStyle/>
          <a:p>
            <a:pPr eaLnBrk="1" hangingPunct="1">
              <a:lnSpc>
                <a:spcPct val="90000"/>
              </a:lnSpc>
            </a:pPr>
            <a:r>
              <a:rPr lang="en-GB" altLang="en-US" sz="2400" smtClean="0"/>
              <a:t>Repeat this process for the cell on the right of ‘Project’</a:t>
            </a:r>
          </a:p>
          <a:p>
            <a:pPr eaLnBrk="1" hangingPunct="1">
              <a:lnSpc>
                <a:spcPct val="90000"/>
              </a:lnSpc>
            </a:pPr>
            <a:r>
              <a:rPr lang="en-GB" altLang="en-US" sz="2400" smtClean="0"/>
              <a:t>This time select “instances” from the allowed values (if you accidentally select ‘subclasses’, you will see there are none this time. This term simply lists all the individual project names in the SysMO consortium)</a:t>
            </a:r>
          </a:p>
          <a:p>
            <a:pPr eaLnBrk="1" hangingPunct="1">
              <a:lnSpc>
                <a:spcPct val="90000"/>
              </a:lnSpc>
            </a:pPr>
            <a:r>
              <a:rPr lang="en-GB" altLang="en-US" sz="2400" smtClean="0"/>
              <a:t>Tick the box to include a property, and select “is_investigated_by”</a:t>
            </a:r>
          </a:p>
          <a:p>
            <a:pPr eaLnBrk="1" hangingPunct="1">
              <a:lnSpc>
                <a:spcPct val="90000"/>
              </a:lnSpc>
            </a:pPr>
            <a:r>
              <a:rPr lang="en-GB" altLang="en-US" sz="2400" smtClean="0"/>
              <a:t>Click ‘apply’ and this field will be marked-up with a drop down list of projects</a:t>
            </a:r>
          </a:p>
        </p:txBody>
      </p:sp>
      <p:sp>
        <p:nvSpPr>
          <p:cNvPr id="16387" name="Title 4"/>
          <p:cNvSpPr>
            <a:spLocks noGrp="1"/>
          </p:cNvSpPr>
          <p:nvPr>
            <p:ph type="title"/>
          </p:nvPr>
        </p:nvSpPr>
        <p:spPr>
          <a:xfrm>
            <a:off x="2268538" y="536575"/>
            <a:ext cx="6534150" cy="731838"/>
          </a:xfrm>
        </p:spPr>
        <p:txBody>
          <a:bodyPr/>
          <a:lstStyle/>
          <a:p>
            <a:r>
              <a:rPr lang="en-GB" altLang="en-US" smtClean="0"/>
              <a:t>7: Creating a new RightField Template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sz="quarter" idx="4294967295"/>
          </p:nvPr>
        </p:nvSpPr>
        <p:spPr>
          <a:xfrm>
            <a:off x="612775" y="1600200"/>
            <a:ext cx="8153400" cy="4495800"/>
          </a:xfrm>
        </p:spPr>
        <p:txBody>
          <a:bodyPr/>
          <a:lstStyle/>
          <a:p>
            <a:pPr eaLnBrk="1" hangingPunct="1">
              <a:lnSpc>
                <a:spcPct val="90000"/>
              </a:lnSpc>
            </a:pPr>
            <a:r>
              <a:rPr lang="en-GB" altLang="en-US" sz="2400" smtClean="0"/>
              <a:t>Repeat the process for technology type and organism (from the JERM Ontology), and Experiment design type and quality control type (from the MGED ontology).</a:t>
            </a:r>
          </a:p>
          <a:p>
            <a:pPr eaLnBrk="1" hangingPunct="1">
              <a:lnSpc>
                <a:spcPct val="90000"/>
              </a:lnSpc>
            </a:pPr>
            <a:r>
              <a:rPr lang="en-GB" altLang="en-US" sz="2400" smtClean="0"/>
              <a:t>If you wish, you can also mark-up some sample characteristics, using both ontologies.</a:t>
            </a:r>
          </a:p>
          <a:p>
            <a:pPr eaLnBrk="1" hangingPunct="1">
              <a:lnSpc>
                <a:spcPct val="90000"/>
              </a:lnSpc>
            </a:pPr>
            <a:r>
              <a:rPr lang="en-GB" altLang="en-US" sz="2400" smtClean="0"/>
              <a:t>HINT: you can mark-up ranges of spreadsheet cells (e.g. whole columns or rows).</a:t>
            </a:r>
          </a:p>
          <a:p>
            <a:pPr eaLnBrk="1" hangingPunct="1">
              <a:lnSpc>
                <a:spcPct val="90000"/>
              </a:lnSpc>
            </a:pPr>
            <a:r>
              <a:rPr lang="en-GB" altLang="en-US" sz="2400" smtClean="0"/>
              <a:t>If you don’t know which property is appropriate, you can leave this part blank. SEEK will add the default property “hasAssociatedItem” in these cases</a:t>
            </a:r>
          </a:p>
          <a:p>
            <a:pPr eaLnBrk="1" hangingPunct="1">
              <a:lnSpc>
                <a:spcPct val="90000"/>
              </a:lnSpc>
            </a:pPr>
            <a:r>
              <a:rPr lang="en-GB" altLang="en-US" sz="2400" smtClean="0"/>
              <a:t>HINT: If you want to know which properties can be selected, explore the JERM and MGED ontologies in an ontology editor of your choice (e.g. Topbraid Composer or Protege)</a:t>
            </a:r>
          </a:p>
        </p:txBody>
      </p:sp>
      <p:sp>
        <p:nvSpPr>
          <p:cNvPr id="17411" name="Title 4"/>
          <p:cNvSpPr>
            <a:spLocks noGrp="1"/>
          </p:cNvSpPr>
          <p:nvPr>
            <p:ph type="title"/>
          </p:nvPr>
        </p:nvSpPr>
        <p:spPr>
          <a:xfrm>
            <a:off x="2268538" y="536575"/>
            <a:ext cx="6534150" cy="731838"/>
          </a:xfrm>
        </p:spPr>
        <p:txBody>
          <a:bodyPr/>
          <a:lstStyle/>
          <a:p>
            <a:r>
              <a:rPr lang="en-GB" altLang="en-US" smtClean="0"/>
              <a:t>7: Creating a new RightField Template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p:cNvSpPr>
          <p:nvPr>
            <p:ph type="body" idx="4294967295"/>
          </p:nvPr>
        </p:nvSpPr>
        <p:spPr>
          <a:xfrm>
            <a:off x="611188" y="1700213"/>
            <a:ext cx="8153400" cy="4525962"/>
          </a:xfrm>
        </p:spPr>
        <p:txBody>
          <a:bodyPr/>
          <a:lstStyle/>
          <a:p>
            <a:pPr eaLnBrk="1" hangingPunct="1">
              <a:lnSpc>
                <a:spcPct val="90000"/>
              </a:lnSpc>
            </a:pPr>
            <a:endParaRPr lang="en-GB" altLang="en-US" sz="2400" smtClean="0"/>
          </a:p>
          <a:p>
            <a:pPr eaLnBrk="1" hangingPunct="1">
              <a:lnSpc>
                <a:spcPct val="90000"/>
              </a:lnSpc>
            </a:pPr>
            <a:r>
              <a:rPr lang="en-GB" altLang="en-US" sz="2400" smtClean="0"/>
              <a:t>When the template is finished, save it and open it in excel </a:t>
            </a:r>
          </a:p>
          <a:p>
            <a:pPr eaLnBrk="1" hangingPunct="1">
              <a:lnSpc>
                <a:spcPct val="90000"/>
              </a:lnSpc>
            </a:pPr>
            <a:r>
              <a:rPr lang="en-GB" altLang="en-US" sz="2400" smtClean="0"/>
              <a:t>You will now see yellow drop-down boxes of terms for everything you set in RightField.</a:t>
            </a:r>
          </a:p>
          <a:p>
            <a:pPr eaLnBrk="1" hangingPunct="1">
              <a:lnSpc>
                <a:spcPct val="90000"/>
              </a:lnSpc>
            </a:pPr>
            <a:r>
              <a:rPr lang="en-GB" altLang="en-US" sz="2400" smtClean="0"/>
              <a:t>Now you can share this file with your colleagues. Experiment annotation will be uniform and standards-compliant across your project. Nobody else needs to use RightField, or navigate the ontologies, they just need to select values in the spreadsheet.</a:t>
            </a:r>
          </a:p>
        </p:txBody>
      </p:sp>
      <p:sp>
        <p:nvSpPr>
          <p:cNvPr id="18435" name="Title 4"/>
          <p:cNvSpPr>
            <a:spLocks noGrp="1"/>
          </p:cNvSpPr>
          <p:nvPr>
            <p:ph type="title"/>
          </p:nvPr>
        </p:nvSpPr>
        <p:spPr>
          <a:xfrm>
            <a:off x="2268538" y="536575"/>
            <a:ext cx="6534150" cy="731838"/>
          </a:xfrm>
        </p:spPr>
        <p:txBody>
          <a:bodyPr/>
          <a:lstStyle/>
          <a:p>
            <a:r>
              <a:rPr lang="en-GB" altLang="en-US" smtClean="0"/>
              <a:t>7: Creating a new RightField Template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altLang="en-US" smtClean="0"/>
              <a:t>8: Extracting RDF</a:t>
            </a:r>
          </a:p>
        </p:txBody>
      </p:sp>
      <p:sp>
        <p:nvSpPr>
          <p:cNvPr id="19459" name="Content Placeholder 2"/>
          <p:cNvSpPr>
            <a:spLocks noGrp="1"/>
          </p:cNvSpPr>
          <p:nvPr>
            <p:ph idx="1"/>
          </p:nvPr>
        </p:nvSpPr>
        <p:spPr/>
        <p:txBody>
          <a:bodyPr/>
          <a:lstStyle/>
          <a:p>
            <a:r>
              <a:rPr lang="en-GB" altLang="en-US" sz="2400" smtClean="0"/>
              <a:t>RightField has dual function. As well as setting up the semantic content of the spreadsheets, it can generate and extract the RDF of annotated data.</a:t>
            </a:r>
          </a:p>
          <a:p>
            <a:r>
              <a:rPr lang="en-GB" altLang="en-US" sz="2400" smtClean="0"/>
              <a:t>Fill in the spreadsheet template you have just created with values of your choosing, using Excel</a:t>
            </a:r>
          </a:p>
          <a:p>
            <a:r>
              <a:rPr lang="en-GB" altLang="en-US" sz="2400" smtClean="0"/>
              <a:t>Save the annotated spreadsheet with a different name.</a:t>
            </a:r>
          </a:p>
          <a:p>
            <a:r>
              <a:rPr lang="en-GB" altLang="en-US" sz="2400" smtClean="0"/>
              <a:t>Open it in RightField once more</a:t>
            </a:r>
          </a:p>
          <a:p>
            <a:endParaRPr lang="en-GB" altLang="en-US" sz="2400" smtClean="0"/>
          </a:p>
          <a:p>
            <a:r>
              <a:rPr lang="en-GB" altLang="en-US" sz="2400" smtClean="0"/>
              <a:t>Go to File -&gt; Extract RDF</a:t>
            </a:r>
          </a:p>
          <a:p>
            <a:r>
              <a:rPr lang="en-GB" altLang="en-US" sz="2400" smtClean="0"/>
              <a:t>In the pop-up window, add an appropriate root identifier URI (you can use the same root as in the RDF session, followed by JERM/dataset)</a:t>
            </a:r>
          </a:p>
          <a:p>
            <a:r>
              <a:rPr lang="en-GB" altLang="en-US" sz="2400" smtClean="0"/>
              <a:t>View and save the RDF you created</a:t>
            </a:r>
          </a:p>
          <a:p>
            <a:pPr>
              <a:buFont typeface="Wingdings" pitchFamily="2" charset="2"/>
              <a:buNone/>
            </a:pPr>
            <a:endParaRPr lang="en-GB" altLang="en-US" sz="24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GB" altLang="en-US" smtClean="0"/>
              <a:t>Objectives</a:t>
            </a:r>
          </a:p>
        </p:txBody>
      </p:sp>
      <p:sp>
        <p:nvSpPr>
          <p:cNvPr id="3075" name="Content Placeholder 2"/>
          <p:cNvSpPr>
            <a:spLocks noGrp="1"/>
          </p:cNvSpPr>
          <p:nvPr>
            <p:ph idx="1"/>
          </p:nvPr>
        </p:nvSpPr>
        <p:spPr/>
        <p:txBody>
          <a:bodyPr/>
          <a:lstStyle/>
          <a:p>
            <a:pPr>
              <a:buFont typeface="Wingdings" pitchFamily="2" charset="2"/>
              <a:buNone/>
            </a:pPr>
            <a:r>
              <a:rPr lang="en-GB" altLang="en-US" smtClean="0"/>
              <a:t>	</a:t>
            </a:r>
          </a:p>
          <a:p>
            <a:pPr>
              <a:buFont typeface="Wingdings" pitchFamily="2" charset="2"/>
              <a:buNone/>
            </a:pPr>
            <a:endParaRPr lang="en-GB" altLang="en-US" smtClean="0"/>
          </a:p>
          <a:p>
            <a:pPr>
              <a:buFont typeface="Wingdings" pitchFamily="2" charset="2"/>
              <a:buNone/>
            </a:pPr>
            <a:r>
              <a:rPr lang="en-GB" altLang="en-US" smtClean="0"/>
              <a:t>	To explore and understand semantic resources available for data annotation, and to try tools designed to assist both data integration specialists and end user scientists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GB" altLang="en-US" smtClean="0"/>
              <a:t>Topics</a:t>
            </a:r>
          </a:p>
        </p:txBody>
      </p:sp>
      <p:sp>
        <p:nvSpPr>
          <p:cNvPr id="4099" name="Content Placeholder 2"/>
          <p:cNvSpPr>
            <a:spLocks noGrp="1"/>
          </p:cNvSpPr>
          <p:nvPr>
            <p:ph idx="1"/>
          </p:nvPr>
        </p:nvSpPr>
        <p:spPr/>
        <p:txBody>
          <a:bodyPr/>
          <a:lstStyle/>
          <a:p>
            <a:r>
              <a:rPr lang="en-GB" altLang="en-US" smtClean="0"/>
              <a:t>Exploring ontology resources available for data annotation</a:t>
            </a:r>
          </a:p>
          <a:p>
            <a:r>
              <a:rPr lang="en-GB" altLang="en-US" smtClean="0"/>
              <a:t>Exploring a semantic application which makes use of these resources</a:t>
            </a:r>
          </a:p>
          <a:p>
            <a:r>
              <a:rPr lang="en-GB" altLang="en-US" smtClean="0"/>
              <a:t>Using spreadsheet templates for the semantic annotation of data</a:t>
            </a:r>
          </a:p>
          <a:p>
            <a:r>
              <a:rPr lang="en-GB" altLang="en-US" smtClean="0"/>
              <a:t>Creating spreadsheet templates for semantic data annotation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359025" y="115888"/>
            <a:ext cx="6534150" cy="731837"/>
          </a:xfrm>
        </p:spPr>
        <p:txBody>
          <a:bodyPr/>
          <a:lstStyle/>
          <a:p>
            <a:r>
              <a:rPr lang="en-GB" altLang="en-US" smtClean="0"/>
              <a:t>1: Exploring Ontologies</a:t>
            </a:r>
          </a:p>
        </p:txBody>
      </p:sp>
      <p:sp>
        <p:nvSpPr>
          <p:cNvPr id="5123" name="Content Placeholder 2"/>
          <p:cNvSpPr>
            <a:spLocks noGrp="1"/>
          </p:cNvSpPr>
          <p:nvPr>
            <p:ph idx="1"/>
          </p:nvPr>
        </p:nvSpPr>
        <p:spPr/>
        <p:txBody>
          <a:bodyPr/>
          <a:lstStyle/>
          <a:p>
            <a:endParaRPr lang="en-GB" altLang="en-US" smtClean="0"/>
          </a:p>
          <a:p>
            <a:r>
              <a:rPr lang="en-GB" altLang="en-US" smtClean="0"/>
              <a:t>Go to </a:t>
            </a:r>
            <a:r>
              <a:rPr lang="en-GB" altLang="en-US" smtClean="0">
                <a:hlinkClick r:id="rId2"/>
              </a:rPr>
              <a:t>http://bioportal.bioontology.org/</a:t>
            </a:r>
            <a:endParaRPr lang="en-GB" altLang="en-US" smtClean="0"/>
          </a:p>
          <a:p>
            <a:pPr lvl="1"/>
            <a:r>
              <a:rPr lang="en-GB" altLang="en-US" smtClean="0"/>
              <a:t>Which ontologies are currently the most popular?</a:t>
            </a:r>
          </a:p>
          <a:p>
            <a:pPr lvl="1"/>
            <a:r>
              <a:rPr lang="en-GB" altLang="en-US" smtClean="0"/>
              <a:t>What are they for? </a:t>
            </a:r>
          </a:p>
          <a:p>
            <a:pPr lvl="1"/>
            <a:r>
              <a:rPr lang="en-GB" altLang="en-US" smtClean="0"/>
              <a:t>What format are they described in?</a:t>
            </a:r>
          </a:p>
          <a:p>
            <a:r>
              <a:rPr lang="en-GB" altLang="en-US" smtClean="0"/>
              <a:t>In the top banner of the website, select ‘Browse’</a:t>
            </a:r>
          </a:p>
          <a:p>
            <a:r>
              <a:rPr lang="en-GB" altLang="en-US" smtClean="0"/>
              <a:t>Filter for all OWL ontologies and explore the EDAM ontology</a:t>
            </a:r>
          </a:p>
          <a:p>
            <a:pPr lvl="1"/>
            <a:r>
              <a:rPr lang="en-GB" altLang="en-US" smtClean="0"/>
              <a:t>What is it’s purpose?</a:t>
            </a:r>
          </a:p>
          <a:p>
            <a:pPr lvl="1"/>
            <a:r>
              <a:rPr lang="en-GB" altLang="en-US" smtClean="0"/>
              <a:t>Which projects is it used in?</a:t>
            </a:r>
          </a:p>
          <a:p>
            <a:endParaRPr lang="en-GB" alt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altLang="en-US" smtClean="0"/>
              <a:t>2: Exploring BioPortal</a:t>
            </a:r>
          </a:p>
        </p:txBody>
      </p:sp>
      <p:sp>
        <p:nvSpPr>
          <p:cNvPr id="6147" name="Content Placeholder 2"/>
          <p:cNvSpPr>
            <a:spLocks noGrp="1"/>
          </p:cNvSpPr>
          <p:nvPr>
            <p:ph idx="1"/>
          </p:nvPr>
        </p:nvSpPr>
        <p:spPr/>
        <p:txBody>
          <a:bodyPr/>
          <a:lstStyle/>
          <a:p>
            <a:endParaRPr lang="en-GB" altLang="en-US" smtClean="0"/>
          </a:p>
          <a:p>
            <a:endParaRPr lang="en-GB" altLang="en-US" smtClean="0"/>
          </a:p>
          <a:p>
            <a:r>
              <a:rPr lang="en-GB" altLang="en-US" smtClean="0"/>
              <a:t>Find the SysMO JERM ontology in the BioPortal</a:t>
            </a:r>
          </a:p>
          <a:p>
            <a:r>
              <a:rPr lang="en-GB" altLang="en-US" smtClean="0"/>
              <a:t>What is it about?</a:t>
            </a:r>
          </a:p>
          <a:p>
            <a:r>
              <a:rPr lang="en-GB" altLang="en-US" smtClean="0"/>
              <a:t>We will use the JERM and other ontologies in later exercises</a:t>
            </a:r>
          </a:p>
          <a:p>
            <a:pPr>
              <a:buFont typeface="Wingdings" pitchFamily="2" charset="2"/>
              <a:buNone/>
            </a:pPr>
            <a:endParaRPr lang="en-GB" alt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smtClean="0"/>
              <a:t>3. Other Ontology Resources</a:t>
            </a:r>
          </a:p>
        </p:txBody>
      </p:sp>
      <p:sp>
        <p:nvSpPr>
          <p:cNvPr id="7171" name="Content Placeholder 2"/>
          <p:cNvSpPr>
            <a:spLocks noGrp="1"/>
          </p:cNvSpPr>
          <p:nvPr>
            <p:ph idx="1"/>
          </p:nvPr>
        </p:nvSpPr>
        <p:spPr/>
        <p:txBody>
          <a:bodyPr/>
          <a:lstStyle/>
          <a:p>
            <a:r>
              <a:rPr lang="en-GB" smtClean="0"/>
              <a:t>Bioportal allows anyone to upload and share their ontologies</a:t>
            </a:r>
          </a:p>
          <a:p>
            <a:r>
              <a:rPr lang="en-GB" smtClean="0"/>
              <a:t>The EBI Ontology Lookup Service maintains a list of ontologies used/useful with EBI data</a:t>
            </a:r>
          </a:p>
          <a:p>
            <a:r>
              <a:rPr lang="en-GB" smtClean="0"/>
              <a:t>Explore the EDAM ontology in the EBI OLS</a:t>
            </a:r>
          </a:p>
          <a:p>
            <a:pPr lvl="1"/>
            <a:r>
              <a:rPr lang="en-GB" smtClean="0">
                <a:hlinkClick r:id="rId2"/>
              </a:rPr>
              <a:t>http://www.ebi.ac.uk/ols/beta</a:t>
            </a:r>
            <a:endParaRPr lang="en-GB"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smtClean="0"/>
              <a:t>4:Exploring Experimental Data</a:t>
            </a:r>
          </a:p>
        </p:txBody>
      </p:sp>
      <p:sp>
        <p:nvSpPr>
          <p:cNvPr id="9219" name="Content Placeholder 2"/>
          <p:cNvSpPr>
            <a:spLocks noGrp="1"/>
          </p:cNvSpPr>
          <p:nvPr>
            <p:ph idx="1"/>
          </p:nvPr>
        </p:nvSpPr>
        <p:spPr/>
        <p:txBody>
          <a:bodyPr/>
          <a:lstStyle/>
          <a:p>
            <a:pPr>
              <a:defRPr/>
            </a:pPr>
            <a:endParaRPr lang="en-GB" altLang="en-US" dirty="0" smtClean="0">
              <a:ea typeface="ＭＳ Ｐゴシック" pitchFamily="34" charset="-128"/>
            </a:endParaRPr>
          </a:p>
          <a:p>
            <a:pPr>
              <a:defRPr/>
            </a:pPr>
            <a:r>
              <a:rPr lang="en-GB" altLang="en-US" dirty="0" smtClean="0">
                <a:ea typeface="ＭＳ Ｐゴシック" pitchFamily="34" charset="-128"/>
              </a:rPr>
              <a:t>Go to the FAIRDOM Hub </a:t>
            </a:r>
          </a:p>
          <a:p>
            <a:pPr lvl="1">
              <a:defRPr/>
            </a:pPr>
            <a:r>
              <a:rPr lang="en-GB" altLang="en-US" dirty="0" smtClean="0">
                <a:ea typeface="ＭＳ Ｐゴシック" pitchFamily="34" charset="-128"/>
              </a:rPr>
              <a:t>https://fairdomhub.org/</a:t>
            </a:r>
          </a:p>
          <a:p>
            <a:pPr>
              <a:defRPr/>
            </a:pPr>
            <a:r>
              <a:rPr lang="en-GB" altLang="en-US" dirty="0" smtClean="0">
                <a:ea typeface="ＭＳ Ｐゴシック" pitchFamily="34" charset="-128"/>
              </a:rPr>
              <a:t>As an anonymous visitor, you will only be able to see things that are open to the public </a:t>
            </a:r>
          </a:p>
          <a:p>
            <a:pPr lvl="1">
              <a:defRPr/>
            </a:pPr>
            <a:r>
              <a:rPr lang="en-GB" altLang="en-US" dirty="0" smtClean="0">
                <a:ea typeface="ＭＳ Ｐゴシック" pitchFamily="34" charset="-128"/>
              </a:rPr>
              <a:t>Find all models associated with yeast</a:t>
            </a:r>
          </a:p>
          <a:p>
            <a:pPr lvl="1">
              <a:defRPr/>
            </a:pPr>
            <a:r>
              <a:rPr lang="en-GB" altLang="en-US" dirty="0" smtClean="0">
                <a:ea typeface="ＭＳ Ｐゴシック" pitchFamily="34" charset="-128"/>
              </a:rPr>
              <a:t>Find all metabolomics experiments</a:t>
            </a:r>
          </a:p>
          <a:p>
            <a:pPr>
              <a:defRPr/>
            </a:pPr>
            <a:endParaRPr lang="en-GB" altLang="en-US" dirty="0" smtClean="0">
              <a:ea typeface="ＭＳ Ｐゴシック" pitchFamily="34" charset="-128"/>
            </a:endParaRPr>
          </a:p>
          <a:p>
            <a:pPr marL="0" indent="0">
              <a:buFont typeface="Wingdings" pitchFamily="2" charset="2"/>
              <a:buNone/>
              <a:defRPr/>
            </a:pPr>
            <a:r>
              <a:rPr lang="en-GB" altLang="en-US" dirty="0" smtClean="0">
                <a:solidFill>
                  <a:srgbClr val="FF0000"/>
                </a:solidFill>
                <a:ea typeface="ＭＳ Ｐゴシック" pitchFamily="34" charset="-128"/>
              </a:rPr>
              <a:t>These queries use the semantic annotation automatically extracted during data uploads</a:t>
            </a:r>
          </a:p>
          <a:p>
            <a:pPr>
              <a:buFont typeface="Wingdings" pitchFamily="2" charset="2"/>
              <a:buNone/>
              <a:defRPr/>
            </a:pPr>
            <a:endParaRPr lang="en-GB" altLang="en-US" dirty="0" smtClean="0">
              <a:ea typeface="ＭＳ Ｐゴシック"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smtClean="0"/>
              <a:t>4:Exploring Experimental Data</a:t>
            </a:r>
          </a:p>
        </p:txBody>
      </p:sp>
      <p:sp>
        <p:nvSpPr>
          <p:cNvPr id="9219" name="Content Placeholder 2"/>
          <p:cNvSpPr>
            <a:spLocks noGrp="1"/>
          </p:cNvSpPr>
          <p:nvPr>
            <p:ph idx="1"/>
          </p:nvPr>
        </p:nvSpPr>
        <p:spPr/>
        <p:txBody>
          <a:bodyPr/>
          <a:lstStyle/>
          <a:p>
            <a:endParaRPr lang="en-GB" altLang="en-US" smtClean="0"/>
          </a:p>
          <a:p>
            <a:r>
              <a:rPr lang="en-GB" altLang="en-US" smtClean="0"/>
              <a:t>In one of the metabolomics assay descriptions, click on the </a:t>
            </a:r>
            <a:r>
              <a:rPr lang="en-GB" altLang="en-US" i="1" smtClean="0"/>
              <a:t>Assay Type: Metabolomics </a:t>
            </a:r>
            <a:r>
              <a:rPr lang="en-GB" altLang="en-US" smtClean="0"/>
              <a:t>link</a:t>
            </a:r>
          </a:p>
          <a:p>
            <a:r>
              <a:rPr lang="en-GB" altLang="en-US" smtClean="0"/>
              <a:t>At the top of the page, use the arrow keys to explore the Experimental Assay Type hierarchy and find out how many Gene Expression Profiling experiments are publicly available.</a:t>
            </a:r>
          </a:p>
          <a:p>
            <a:endParaRPr lang="en-GB" alt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68538" y="465138"/>
            <a:ext cx="6534150" cy="731837"/>
          </a:xfrm>
        </p:spPr>
        <p:txBody>
          <a:bodyPr/>
          <a:lstStyle/>
          <a:p>
            <a:r>
              <a:rPr lang="en-GB" altLang="en-US" smtClean="0"/>
              <a:t>5: Using RightField-Enabled Spreadsheets</a:t>
            </a:r>
          </a:p>
        </p:txBody>
      </p:sp>
      <p:sp>
        <p:nvSpPr>
          <p:cNvPr id="10243" name="Content Placeholder 2"/>
          <p:cNvSpPr>
            <a:spLocks noGrp="1"/>
          </p:cNvSpPr>
          <p:nvPr>
            <p:ph idx="1"/>
          </p:nvPr>
        </p:nvSpPr>
        <p:spPr>
          <a:xfrm>
            <a:off x="446088" y="1270000"/>
            <a:ext cx="8229600" cy="5399088"/>
          </a:xfrm>
        </p:spPr>
        <p:txBody>
          <a:bodyPr/>
          <a:lstStyle/>
          <a:p>
            <a:r>
              <a:rPr lang="en-GB" altLang="en-US" smtClean="0"/>
              <a:t>Find the investigation </a:t>
            </a:r>
            <a:r>
              <a:rPr lang="en-GB" i="1" smtClean="0"/>
              <a:t>Central Carbon Metabolism of Sulfolobus solfataricus </a:t>
            </a:r>
            <a:r>
              <a:rPr lang="en-GB" smtClean="0"/>
              <a:t>in the FAIRDOM Hub</a:t>
            </a:r>
          </a:p>
          <a:p>
            <a:r>
              <a:rPr lang="en-GB" altLang="en-US" smtClean="0"/>
              <a:t>How many data files are associated with this investigation?</a:t>
            </a:r>
          </a:p>
          <a:p>
            <a:r>
              <a:rPr lang="en-GB" altLang="en-US" smtClean="0"/>
              <a:t>Find and download the GAPDH kinetic data from this investigation. This file has been annotated with RightField</a:t>
            </a:r>
          </a:p>
          <a:p>
            <a:r>
              <a:rPr lang="en-GB" altLang="en-US" smtClean="0"/>
              <a:t>Explore the dropdown lists in yellow. These are terms from the JERM ontology. When the file is uploaded to the FAIRDOM Hub, these values are automatically extracted as RDF triples</a:t>
            </a:r>
          </a:p>
        </p:txBody>
      </p:sp>
    </p:spTree>
  </p:cSld>
  <p:clrMapOvr>
    <a:masterClrMapping/>
  </p:clrMapOvr>
</p:sld>
</file>

<file path=ppt/theme/theme1.xml><?xml version="1.0" encoding="utf-8"?>
<a:theme xmlns:a="http://schemas.openxmlformats.org/drawingml/2006/main" name="1_OMII-UK-Intro-SC">
  <a:themeElements>
    <a:clrScheme name="1_OMII-UK-Intro-SC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1_OMII-UK-Intro-SC">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OMII-UK-Intro-SC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1_OMII-UK-Intro-SC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1_OMII-UK-Intro-SC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1_OMII-UK-Intro-SC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1_OMII-UK-Intro-SC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1_OMII-UK-Intro-SC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1_OMII-UK-Intro-SC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1_OMII-UK-Intro-SC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1_OMII-UK-Intro-SC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1_OMII-UK-Intro-SC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429</TotalTime>
  <Words>1161</Words>
  <Application>Microsoft Office PowerPoint</Application>
  <PresentationFormat>On-screen Show (4:3)</PresentationFormat>
  <Paragraphs>115</Paragraphs>
  <Slides>18</Slides>
  <Notes>10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1_OMII-UK-Intro-SC</vt:lpstr>
      <vt:lpstr>Describing and Annotating Experimental Data: Hands On</vt:lpstr>
      <vt:lpstr>Objectives</vt:lpstr>
      <vt:lpstr>Topics</vt:lpstr>
      <vt:lpstr>1: Exploring Ontologies</vt:lpstr>
      <vt:lpstr>2: Exploring BioPortal</vt:lpstr>
      <vt:lpstr>3. Other Ontology Resources</vt:lpstr>
      <vt:lpstr>4:Exploring Experimental Data</vt:lpstr>
      <vt:lpstr>4:Exploring Experimental Data</vt:lpstr>
      <vt:lpstr>5: Using RightField-Enabled Spreadsheets</vt:lpstr>
      <vt:lpstr>6: Model Annotation</vt:lpstr>
      <vt:lpstr>6: Model Annotation</vt:lpstr>
      <vt:lpstr>7: Using RightField</vt:lpstr>
      <vt:lpstr>7: Creating a new RightField Template</vt:lpstr>
      <vt:lpstr>7: Creating a new RightField Template</vt:lpstr>
      <vt:lpstr>7: Creating a new RightField Template</vt:lpstr>
      <vt:lpstr>7: Creating a new RightField Template</vt:lpstr>
      <vt:lpstr>7: Creating a new RightField Template</vt:lpstr>
      <vt:lpstr>8: Extracting RDF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Describing and Annotating Experimental Data: Hands On</dc:title>
  <dc:creator>katy</dc:creator>
  <cp:lastModifiedBy>katy</cp:lastModifiedBy>
  <cp:revision>22</cp:revision>
  <dcterms:created xsi:type="dcterms:W3CDTF">2013-06-06T12:11:52Z</dcterms:created>
  <dcterms:modified xsi:type="dcterms:W3CDTF">2015-12-03T08:29:35Z</dcterms:modified>
</cp:coreProperties>
</file>