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Default Extension="fntdata" ContentType="application/x-fontdata"/>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p:sldMasterIdLst>
    <p:sldMasterId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99" r:id="rId10"/>
    <p:sldId id="264" r:id="rId11"/>
    <p:sldId id="265" r:id="rId12"/>
    <p:sldId id="266" r:id="rId13"/>
    <p:sldId id="267" r:id="rId14"/>
    <p:sldId id="268" r:id="rId15"/>
    <p:sldId id="269" r:id="rId16"/>
    <p:sldId id="298" r:id="rId17"/>
    <p:sldId id="270" r:id="rId18"/>
    <p:sldId id="272"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3" r:id="rId39"/>
    <p:sldId id="294" r:id="rId40"/>
    <p:sldId id="295" r:id="rId41"/>
    <p:sldId id="296" r:id="rId42"/>
  </p:sldIdLst>
  <p:sldSz cx="9144000" cy="6858000" type="screen4x3"/>
  <p:notesSz cx="6797675" cy="9874250"/>
  <p:embeddedFontLst>
    <p:embeddedFont>
      <p:font typeface="宋体"/>
      <p:regular r:id="rId45"/>
    </p:embeddedFont>
    <p:embeddedFont>
      <p:font typeface="ＭＳ Ｐゴシック"/>
      <p:regular r:id="rId46"/>
    </p:embeddedFont>
    <p:embeddedFont>
      <p:font typeface="Calibri"/>
      <p:regular r:id="rId47"/>
      <p:bold r:id="rId48"/>
      <p:italic r:id="rId49"/>
      <p:boldItalic r:id="rId50"/>
    </p:embeddedFont>
    <p:embeddedFont>
      <p:font typeface="Arial Narrow"/>
      <p:regular r:id="rId51"/>
      <p:bold r:id="rId52"/>
      <p:italic r:id="rId53"/>
      <p:boldItalic r:id="rId54"/>
    </p:embeddedFont>
  </p:embeddedFontLst>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p="http://schemas.openxmlformats.org/presentationml/2006/main" xmlns:r="http://schemas.openxmlformats.org/officeDocument/2006/relationships" xmlns:a="http://schemas.openxmlformats.org/drawingml/2006/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4" d="100"/>
          <a:sy n="94" d="100"/>
        </p:scale>
        <p:origin x="-760" y="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font" Target="fonts/font6.fntdata"/><Relationship Id="rId51" Type="http://schemas.openxmlformats.org/officeDocument/2006/relationships/font" Target="fonts/font7.fntdata"/><Relationship Id="rId52" Type="http://schemas.openxmlformats.org/officeDocument/2006/relationships/font" Target="fonts/font8.fntdata"/><Relationship Id="rId53" Type="http://schemas.openxmlformats.org/officeDocument/2006/relationships/font" Target="fonts/font9.fntdata"/><Relationship Id="rId54" Type="http://schemas.openxmlformats.org/officeDocument/2006/relationships/font" Target="fonts/font10.fntdata"/><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font" Target="fonts/font1.fntdata"/><Relationship Id="rId46" Type="http://schemas.openxmlformats.org/officeDocument/2006/relationships/font" Target="fonts/font2.fntdata"/><Relationship Id="rId47" Type="http://schemas.openxmlformats.org/officeDocument/2006/relationships/font" Target="fonts/font3.fntdata"/><Relationship Id="rId48" Type="http://schemas.openxmlformats.org/officeDocument/2006/relationships/font" Target="fonts/font4.fntdata"/><Relationship Id="rId49" Type="http://schemas.openxmlformats.org/officeDocument/2006/relationships/font" Target="fonts/font5.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01807F3-02C1-4D66-A603-1880A8344D03}" type="datetimeFigureOut">
              <a:rPr lang="en-GB" smtClean="0"/>
              <a:pPr/>
              <a:t>1/22/15</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A5610F2A-31BD-4E57-A148-F61805A7819A}"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553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874250"/>
          </a:xfrm>
          <a:prstGeom prst="roundRect">
            <a:avLst>
              <a:gd name="adj" fmla="val 23"/>
            </a:avLst>
          </a:prstGeom>
          <a:solidFill>
            <a:srgbClr val="FFFFFF"/>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1" name="Text Box 2"/>
          <p:cNvSpPr txBox="1">
            <a:spLocks noChangeArrowheads="1"/>
          </p:cNvSpPr>
          <p:nvPr/>
        </p:nvSpPr>
        <p:spPr bwMode="auto">
          <a:xfrm>
            <a:off x="0" y="0"/>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2" name="Text Box 3"/>
          <p:cNvSpPr txBox="1">
            <a:spLocks noChangeArrowheads="1"/>
          </p:cNvSpPr>
          <p:nvPr/>
        </p:nvSpPr>
        <p:spPr bwMode="auto">
          <a:xfrm>
            <a:off x="3850443" y="0"/>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Rectangle 4"/>
          <p:cNvSpPr>
            <a:spLocks noGrp="1" noRot="1" noChangeAspect="1" noChangeArrowheads="1"/>
          </p:cNvSpPr>
          <p:nvPr>
            <p:ph type="sldImg"/>
          </p:nvPr>
        </p:nvSpPr>
        <p:spPr bwMode="auto">
          <a:xfrm>
            <a:off x="931863" y="741363"/>
            <a:ext cx="4932362" cy="3700462"/>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79768" y="4690269"/>
            <a:ext cx="5436567" cy="44416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2055" name="Text Box 6"/>
          <p:cNvSpPr txBox="1">
            <a:spLocks noChangeArrowheads="1"/>
          </p:cNvSpPr>
          <p:nvPr/>
        </p:nvSpPr>
        <p:spPr bwMode="auto">
          <a:xfrm>
            <a:off x="0"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9" name="Rectangle 7"/>
          <p:cNvSpPr>
            <a:spLocks noGrp="1" noChangeArrowheads="1"/>
          </p:cNvSpPr>
          <p:nvPr>
            <p:ph type="sldNum"/>
          </p:nvPr>
        </p:nvSpPr>
        <p:spPr bwMode="auto">
          <a:xfrm>
            <a:off x="3850443" y="9378824"/>
            <a:ext cx="2944085" cy="4919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mn-ea"/>
                <a:cs typeface="Arial" panose="020B0604020202020204" pitchFamily="34" charset="0"/>
              </a:defRPr>
            </a:lvl1pPr>
          </a:lstStyle>
          <a:p>
            <a:pPr>
              <a:defRPr/>
            </a:pPr>
            <a:fld id="{0922972A-9A36-4BE5-B10B-18DDDCB2502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434612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E928252-818E-4532-A1D4-D43B74B15988}"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a:t>
            </a:fld>
            <a:endParaRPr lang="en-US" altLang="en-US" smtClean="0">
              <a:latin typeface="Arial" panose="020B0604020202020204" pitchFamily="34" charset="0"/>
              <a:ea typeface="ＭＳ Ｐゴシック" panose="020B0600070205080204" pitchFamily="34" charset="-128"/>
            </a:endParaRPr>
          </a:p>
        </p:txBody>
      </p:sp>
      <p:sp>
        <p:nvSpPr>
          <p:cNvPr id="4099"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BCD4DCC-FD1B-414A-BEF5-D67AA12046CC}" type="slidenum">
              <a:rPr lang="en-US" altLang="en-US">
                <a:latin typeface="Arial" panose="020B0604020202020204" pitchFamily="34" charset="0"/>
              </a:rPr>
              <a:pPr algn="r" eaLnBrk="1" hangingPunct="1">
                <a:spcBef>
                  <a:spcPct val="0"/>
                </a:spcBef>
                <a:buClrTx/>
                <a:buFontTx/>
                <a:buNone/>
              </a:pPr>
              <a:t>1</a:t>
            </a:fld>
            <a:endParaRPr lang="en-US" altLang="en-US">
              <a:latin typeface="Arial" panose="020B0604020202020204" pitchFamily="34" charset="0"/>
            </a:endParaRPr>
          </a:p>
        </p:txBody>
      </p:sp>
      <p:sp>
        <p:nvSpPr>
          <p:cNvPr id="4100"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101"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94444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28EB232-C4AA-49C4-BE1D-2386D4C390CD}"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10</a:t>
            </a:fld>
            <a:endParaRPr lang="en-US" altLang="en-US" smtClean="0">
              <a:latin typeface="Arial" panose="020B0604020202020204" pitchFamily="34" charset="0"/>
              <a:ea typeface="ＭＳ Ｐゴシック" panose="020B0600070205080204" pitchFamily="34" charset="-128"/>
            </a:endParaRPr>
          </a:p>
        </p:txBody>
      </p:sp>
      <p:sp>
        <p:nvSpPr>
          <p:cNvPr id="22531"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768" y="4690269"/>
            <a:ext cx="5438140" cy="4443413"/>
          </a:xfrm>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90270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D7284A8-CD03-45F8-943E-066D647B5E6A}"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11</a:t>
            </a:fld>
            <a:endParaRPr lang="en-US" altLang="en-US" smtClean="0">
              <a:latin typeface="Arial" panose="020B0604020202020204" pitchFamily="34" charset="0"/>
              <a:ea typeface="ＭＳ Ｐゴシック" panose="020B0600070205080204" pitchFamily="34" charset="-128"/>
            </a:endParaRPr>
          </a:p>
        </p:txBody>
      </p:sp>
      <p:sp>
        <p:nvSpPr>
          <p:cNvPr id="24579"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4580"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n-US" altLang="en-US">
                <a:latin typeface="Arial" panose="020B0604020202020204" pitchFamily="34" charset="0"/>
              </a:rPr>
              <a:t>ANIL POTTI, Joseph Nevins</a:t>
            </a:r>
          </a:p>
          <a:p>
            <a:pPr>
              <a:spcBef>
                <a:spcPts val="450"/>
              </a:spcBef>
              <a:buClrTx/>
              <a:buFontTx/>
              <a:buNone/>
            </a:pPr>
            <a:r>
              <a:rPr lang="en-US" altLang="en-US">
                <a:latin typeface="Arial" panose="020B0604020202020204" pitchFamily="34" charset="0"/>
              </a:rPr>
              <a:t>Badly labelled experiments</a:t>
            </a:r>
          </a:p>
          <a:p>
            <a:pPr>
              <a:spcBef>
                <a:spcPts val="450"/>
              </a:spcBef>
              <a:buClrTx/>
              <a:buFontTx/>
              <a:buNone/>
            </a:pPr>
            <a:r>
              <a:rPr lang="en-US" altLang="en-US">
                <a:latin typeface="Arial" panose="020B0604020202020204" pitchFamily="34" charset="0"/>
              </a:rPr>
              <a:t>Shifts in expression values and the genes they related to</a:t>
            </a:r>
          </a:p>
          <a:p>
            <a:pPr>
              <a:spcBef>
                <a:spcPts val="450"/>
              </a:spcBef>
              <a:buClrTx/>
              <a:buFontTx/>
              <a:buNone/>
            </a:pPr>
            <a:endParaRPr lang="en-US" altLang="en-US">
              <a:latin typeface="Arial" panose="020B0604020202020204" pitchFamily="34" charset="0"/>
            </a:endParaRPr>
          </a:p>
          <a:p>
            <a:pPr>
              <a:spcBef>
                <a:spcPts val="450"/>
              </a:spcBef>
              <a:buClrTx/>
              <a:buFontTx/>
              <a:buNone/>
            </a:pPr>
            <a:r>
              <a:rPr lang="en-US" altLang="en-US">
                <a:latin typeface="Arial" panose="020B0604020202020204" pitchFamily="34" charset="0"/>
              </a:rPr>
              <a:t>Doesn’t guard against deliberate fraud, but it makes it harder to commit – Diederik Stapel</a:t>
            </a:r>
          </a:p>
        </p:txBody>
      </p:sp>
      <p:sp>
        <p:nvSpPr>
          <p:cNvPr id="24581"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8BE2CD-1B01-4941-9BDC-2F0FC022DAB8}" type="slidenum">
              <a:rPr lang="en-US" altLang="en-US">
                <a:latin typeface="Arial" panose="020B0604020202020204" pitchFamily="34" charset="0"/>
              </a:rPr>
              <a:pPr algn="r" eaLnBrk="1" hangingPunct="1">
                <a:spcBef>
                  <a:spcPct val="0"/>
                </a:spcBef>
                <a:buClrTx/>
                <a:buFontTx/>
                <a:buNone/>
              </a:pPr>
              <a:t>11</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505357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1D32B9F-A4DB-47EB-B5B9-CD0324C8D01E}"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12</a:t>
            </a:fld>
            <a:endParaRPr lang="en-US" altLang="en-US" smtClean="0">
              <a:latin typeface="Arial" panose="020B0604020202020204" pitchFamily="34" charset="0"/>
              <a:ea typeface="ＭＳ Ｐゴシック" panose="020B0600070205080204" pitchFamily="34" charset="-128"/>
            </a:endParaRPr>
          </a:p>
        </p:txBody>
      </p:sp>
      <p:sp>
        <p:nvSpPr>
          <p:cNvPr id="26627"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6628"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6629"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4470D1E-3A31-4236-B72F-B0EA40C4F365}" type="slidenum">
              <a:rPr lang="en-US" altLang="en-US">
                <a:latin typeface="Arial" panose="020B0604020202020204" pitchFamily="34" charset="0"/>
              </a:rPr>
              <a:pPr algn="r" eaLnBrk="1" hangingPunct="1">
                <a:spcBef>
                  <a:spcPct val="0"/>
                </a:spcBef>
                <a:buClrTx/>
                <a:buFontTx/>
                <a:buNone/>
              </a:pPr>
              <a:t>12</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329861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449517-BE18-4CC3-8092-FEF2B7733C8D}"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13</a:t>
            </a:fld>
            <a:endParaRPr lang="en-US" altLang="en-US" smtClean="0">
              <a:latin typeface="Arial" panose="020B0604020202020204" pitchFamily="34" charset="0"/>
              <a:ea typeface="ＭＳ Ｐゴシック" panose="020B0600070205080204" pitchFamily="34" charset="-128"/>
            </a:endParaRPr>
          </a:p>
        </p:txBody>
      </p:sp>
      <p:sp>
        <p:nvSpPr>
          <p:cNvPr id="2867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70AF98F-97CD-410B-BFCB-DB92E06ECA0A}" type="slidenum">
              <a:rPr lang="en-US" altLang="en-US">
                <a:latin typeface="Arial" panose="020B0604020202020204" pitchFamily="34" charset="0"/>
              </a:rPr>
              <a:pPr algn="r" eaLnBrk="1" hangingPunct="1">
                <a:spcBef>
                  <a:spcPct val="0"/>
                </a:spcBef>
                <a:buClrTx/>
                <a:buFontTx/>
                <a:buNone/>
              </a:pPr>
              <a:t>13</a:t>
            </a:fld>
            <a:endParaRPr lang="en-US" altLang="en-US">
              <a:latin typeface="Arial" panose="020B0604020202020204" pitchFamily="34" charset="0"/>
            </a:endParaRPr>
          </a:p>
        </p:txBody>
      </p:sp>
      <p:sp>
        <p:nvSpPr>
          <p:cNvPr id="28676"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673797-3B36-4C2D-9516-01E9E3D1BD98}" type="slidenum">
              <a:rPr lang="en-US" altLang="en-US">
                <a:latin typeface="Arial" panose="020B0604020202020204" pitchFamily="34" charset="0"/>
              </a:rPr>
              <a:pPr algn="r" eaLnBrk="1" hangingPunct="1">
                <a:spcBef>
                  <a:spcPct val="0"/>
                </a:spcBef>
                <a:buClrTx/>
                <a:buFontTx/>
                <a:buNone/>
              </a:pPr>
              <a:t>13</a:t>
            </a:fld>
            <a:endParaRPr lang="en-US" altLang="en-US">
              <a:latin typeface="Arial" panose="020B0604020202020204" pitchFamily="34" charset="0"/>
            </a:endParaRPr>
          </a:p>
        </p:txBody>
      </p:sp>
      <p:sp>
        <p:nvSpPr>
          <p:cNvPr id="28677"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6B1795-8FAA-4C29-AA0D-60124651CE10}" type="slidenum">
              <a:rPr lang="en-US" altLang="en-US">
                <a:latin typeface="Calibri" panose="020F0502020204030204" pitchFamily="34" charset="0"/>
              </a:rPr>
              <a:pPr algn="r" eaLnBrk="1" hangingPunct="1">
                <a:spcBef>
                  <a:spcPct val="0"/>
                </a:spcBef>
                <a:buClrTx/>
                <a:buFontTx/>
                <a:buNone/>
              </a:pPr>
              <a:t>13</a:t>
            </a:fld>
            <a:endParaRPr lang="en-US" altLang="en-US">
              <a:latin typeface="Calibri" panose="020F0502020204030204" pitchFamily="34" charset="0"/>
            </a:endParaRPr>
          </a:p>
        </p:txBody>
      </p:sp>
      <p:sp>
        <p:nvSpPr>
          <p:cNvPr id="28678" name="Rectangle 4"/>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8679" name="Text Box 5"/>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endParaRPr lang="en-US" altLang="en-US" sz="1400">
              <a:latin typeface="Arial" panose="020B0604020202020204" pitchFamily="34" charset="0"/>
            </a:endParaRPr>
          </a:p>
          <a:p>
            <a:pPr eaLnBrk="1" hangingPunct="1">
              <a:spcBef>
                <a:spcPct val="0"/>
              </a:spcBef>
              <a:buClrTx/>
              <a:buFontTx/>
              <a:buNone/>
            </a:pPr>
            <a:endParaRPr lang="en-US" altLang="en-US" sz="1400">
              <a:latin typeface="Arial" panose="020B0604020202020204" pitchFamily="34" charset="0"/>
            </a:endParaRPr>
          </a:p>
          <a:p>
            <a:pPr eaLnBrk="1" hangingPunct="1">
              <a:spcBef>
                <a:spcPct val="0"/>
              </a:spcBef>
              <a:buClrTx/>
              <a:buFontTx/>
              <a:buNone/>
            </a:pPr>
            <a:endParaRPr lang="en-US" altLang="en-US" sz="1400">
              <a:latin typeface="Arial" panose="020B0604020202020204" pitchFamily="34" charset="0"/>
            </a:endParaRPr>
          </a:p>
          <a:p>
            <a:pPr eaLnBrk="1" hangingPunct="1">
              <a:spcBef>
                <a:spcPct val="0"/>
              </a:spcBef>
              <a:buClrTx/>
              <a:buFontTx/>
              <a:buNone/>
            </a:pPr>
            <a:r>
              <a:rPr lang="en-US" altLang="en-US" sz="1400">
                <a:latin typeface="Arial" panose="020B0604020202020204" pitchFamily="34" charset="0"/>
              </a:rPr>
              <a:t>Over 400 taverna workflows publicly available.</a:t>
            </a:r>
          </a:p>
          <a:p>
            <a:pPr eaLnBrk="1" hangingPunct="1">
              <a:spcBef>
                <a:spcPct val="0"/>
              </a:spcBef>
              <a:buClrTx/>
              <a:buFontTx/>
              <a:buNone/>
            </a:pPr>
            <a:endParaRPr lang="en-US" altLang="en-US" sz="1400">
              <a:latin typeface="Arial" panose="020B0604020202020204" pitchFamily="34" charset="0"/>
            </a:endParaRPr>
          </a:p>
          <a:p>
            <a:pPr eaLnBrk="1" hangingPunct="1">
              <a:spcBef>
                <a:spcPct val="0"/>
              </a:spcBef>
              <a:buClrTx/>
              <a:buFontTx/>
              <a:buNone/>
            </a:pPr>
            <a:r>
              <a:rPr lang="en-US" altLang="en-US" sz="1400">
                <a:latin typeface="Arial" panose="020B0604020202020204" pitchFamily="34" charset="0"/>
              </a:rPr>
              <a:t>Combine different formalisms in one system?</a:t>
            </a:r>
          </a:p>
          <a:p>
            <a:pPr eaLnBrk="1" hangingPunct="1">
              <a:spcBef>
                <a:spcPct val="0"/>
              </a:spcBef>
              <a:buClrTx/>
              <a:buFontTx/>
              <a:buNone/>
            </a:pPr>
            <a:r>
              <a:rPr lang="en-US" altLang="en-US" sz="1400">
                <a:latin typeface="Arial" panose="020B0604020202020204" pitchFamily="34" charset="0"/>
              </a:rPr>
              <a:t>E.g. a dataflow Kahn network and a central- clock based calculus</a:t>
            </a:r>
          </a:p>
          <a:p>
            <a:pPr eaLnBrk="1" hangingPunct="1">
              <a:spcBef>
                <a:spcPct val="0"/>
              </a:spcBef>
              <a:buClrTx/>
              <a:buFontTx/>
              <a:buNone/>
            </a:pPr>
            <a:endParaRPr lang="en-US" altLang="en-US">
              <a:latin typeface="Arial" panose="020B0604020202020204" pitchFamily="34" charset="0"/>
            </a:endParaRPr>
          </a:p>
          <a:p>
            <a:pPr eaLnBrk="1" hangingPunct="1">
              <a:spcBef>
                <a:spcPct val="0"/>
              </a:spcBef>
              <a:buClrTx/>
              <a:buFontTx/>
              <a:buNone/>
            </a:pPr>
            <a:r>
              <a:rPr lang="en-US" altLang="en-US">
                <a:latin typeface="Arial" panose="020B0604020202020204" pitchFamily="34" charset="0"/>
              </a:rPr>
              <a:t>Kepler logo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2602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03EB129-74CA-460D-BDD3-15052EFB9767}"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14</a:t>
            </a:fld>
            <a:endParaRPr lang="en-US" altLang="en-US" smtClean="0">
              <a:latin typeface="Arial" panose="020B0604020202020204" pitchFamily="34" charset="0"/>
              <a:ea typeface="ＭＳ Ｐゴシック" panose="020B0600070205080204" pitchFamily="34" charset="-128"/>
            </a:endParaRPr>
          </a:p>
        </p:txBody>
      </p:sp>
      <p:sp>
        <p:nvSpPr>
          <p:cNvPr id="30723"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979A877-17A3-4A61-BB3A-4EAA89D9F1ED}" type="slidenum">
              <a:rPr lang="en-US" altLang="en-US">
                <a:latin typeface="Calibri" panose="020F0502020204030204" pitchFamily="34" charset="0"/>
              </a:rPr>
              <a:pPr algn="r" eaLnBrk="1" hangingPunct="1">
                <a:spcBef>
                  <a:spcPct val="0"/>
                </a:spcBef>
                <a:buClrTx/>
                <a:buFontTx/>
                <a:buNone/>
              </a:pPr>
              <a:t>14</a:t>
            </a:fld>
            <a:endParaRPr lang="en-US" altLang="en-US">
              <a:latin typeface="Calibri" panose="020F0502020204030204" pitchFamily="34" charset="0"/>
            </a:endParaRPr>
          </a:p>
        </p:txBody>
      </p:sp>
      <p:sp>
        <p:nvSpPr>
          <p:cNvPr id="30724"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30725"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2001, run by manchester and oxford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75748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C01417E-F8BC-485B-B00D-398D913E2151}"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15</a:t>
            </a:fld>
            <a:endParaRPr lang="en-US" altLang="en-US" smtClean="0">
              <a:latin typeface="Arial" panose="020B0604020202020204" pitchFamily="34" charset="0"/>
              <a:ea typeface="ＭＳ Ｐゴシック" panose="020B0600070205080204" pitchFamily="34" charset="-128"/>
            </a:endParaRPr>
          </a:p>
        </p:txBody>
      </p:sp>
      <p:sp>
        <p:nvSpPr>
          <p:cNvPr id="3277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D96041-2A1F-4618-8801-78EFB997030D}" type="slidenum">
              <a:rPr lang="en-US" altLang="en-US">
                <a:latin typeface="Arial" panose="020B0604020202020204" pitchFamily="34" charset="0"/>
              </a:rPr>
              <a:pPr algn="r" eaLnBrk="1" hangingPunct="1">
                <a:spcBef>
                  <a:spcPct val="0"/>
                </a:spcBef>
                <a:buClrTx/>
                <a:buFontTx/>
                <a:buNone/>
              </a:pPr>
              <a:t>15</a:t>
            </a:fld>
            <a:endParaRPr lang="en-US" altLang="en-US">
              <a:latin typeface="Arial" panose="020B0604020202020204" pitchFamily="34" charset="0"/>
            </a:endParaRPr>
          </a:p>
        </p:txBody>
      </p:sp>
      <p:sp>
        <p:nvSpPr>
          <p:cNvPr id="32772"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D929D35-D3E5-406D-9C79-6583D06AACB3}" type="slidenum">
              <a:rPr lang="en-US" altLang="en-US">
                <a:latin typeface="Arial" panose="020B0604020202020204" pitchFamily="34" charset="0"/>
              </a:rPr>
              <a:pPr algn="r" eaLnBrk="1" hangingPunct="1">
                <a:spcBef>
                  <a:spcPct val="0"/>
                </a:spcBef>
                <a:buClrTx/>
                <a:buFontTx/>
                <a:buNone/>
              </a:pPr>
              <a:t>15</a:t>
            </a:fld>
            <a:endParaRPr lang="en-US" altLang="en-US">
              <a:latin typeface="Arial" panose="020B0604020202020204" pitchFamily="34" charset="0"/>
            </a:endParaRPr>
          </a:p>
        </p:txBody>
      </p:sp>
      <p:sp>
        <p:nvSpPr>
          <p:cNvPr id="32773"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32774"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725301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D6AAB97-21D7-47F4-ACCC-85A2F0D47A34}"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16</a:t>
            </a:fld>
            <a:endParaRPr lang="en-US" altLang="en-US" smtClean="0">
              <a:latin typeface="Arial" panose="020B0604020202020204" pitchFamily="34" charset="0"/>
              <a:ea typeface="ＭＳ Ｐゴシック" panose="020B0600070205080204" pitchFamily="34" charset="-128"/>
            </a:endParaRPr>
          </a:p>
        </p:txBody>
      </p:sp>
      <p:sp>
        <p:nvSpPr>
          <p:cNvPr id="34819"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453C13-8FF7-4225-9B6D-4AFC997AB722}" type="slidenum">
              <a:rPr lang="en-US" altLang="en-US">
                <a:latin typeface="Arial" panose="020B0604020202020204" pitchFamily="34" charset="0"/>
              </a:rPr>
              <a:pPr algn="r" eaLnBrk="1" hangingPunct="1">
                <a:spcBef>
                  <a:spcPct val="0"/>
                </a:spcBef>
                <a:buClrTx/>
                <a:buFontTx/>
                <a:buNone/>
              </a:pPr>
              <a:t>16</a:t>
            </a:fld>
            <a:endParaRPr lang="en-US" altLang="en-US">
              <a:latin typeface="Arial" panose="020B0604020202020204" pitchFamily="34" charset="0"/>
            </a:endParaRPr>
          </a:p>
        </p:txBody>
      </p:sp>
      <p:sp>
        <p:nvSpPr>
          <p:cNvPr id="34820"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CAD26A9-35D6-46A2-9363-9AE8841CEA21}" type="slidenum">
              <a:rPr lang="en-US" altLang="en-US">
                <a:latin typeface="Arial" panose="020B0604020202020204" pitchFamily="34" charset="0"/>
              </a:rPr>
              <a:pPr algn="r" eaLnBrk="1" hangingPunct="1">
                <a:spcBef>
                  <a:spcPct val="0"/>
                </a:spcBef>
                <a:buClrTx/>
                <a:buFontTx/>
                <a:buNone/>
              </a:pPr>
              <a:t>16</a:t>
            </a:fld>
            <a:endParaRPr lang="en-US" altLang="en-US">
              <a:latin typeface="Arial" panose="020B0604020202020204" pitchFamily="34" charset="0"/>
            </a:endParaRPr>
          </a:p>
        </p:txBody>
      </p:sp>
      <p:sp>
        <p:nvSpPr>
          <p:cNvPr id="34821"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34822"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818626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536E707-DA65-4ACD-9D72-8A645CE66F4C}"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17</a:t>
            </a:fld>
            <a:endParaRPr lang="en-US" altLang="en-US" smtClean="0">
              <a:latin typeface="Arial" panose="020B0604020202020204" pitchFamily="34" charset="0"/>
              <a:ea typeface="ＭＳ Ｐゴシック" panose="020B0600070205080204" pitchFamily="34" charset="-128"/>
            </a:endParaRPr>
          </a:p>
        </p:txBody>
      </p:sp>
      <p:sp>
        <p:nvSpPr>
          <p:cNvPr id="36867"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F4381B6-BE79-48F9-B26A-146553011FBB}" type="slidenum">
              <a:rPr lang="en-US" altLang="en-US">
                <a:latin typeface="Calibri" panose="020F0502020204030204" pitchFamily="34" charset="0"/>
              </a:rPr>
              <a:pPr algn="r" eaLnBrk="1" hangingPunct="1">
                <a:spcBef>
                  <a:spcPct val="0"/>
                </a:spcBef>
                <a:buClrTx/>
                <a:buFontTx/>
                <a:buNone/>
              </a:pPr>
              <a:t>17</a:t>
            </a:fld>
            <a:endParaRPr lang="en-US" altLang="en-US">
              <a:latin typeface="Calibri" panose="020F0502020204030204" pitchFamily="34" charset="0"/>
            </a:endParaRPr>
          </a:p>
        </p:txBody>
      </p:sp>
      <p:sp>
        <p:nvSpPr>
          <p:cNvPr id="36868"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36869"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3074053"/>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A48421A-8275-4512-BC3A-EE46767CA368}"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18</a:t>
            </a:fld>
            <a:endParaRPr lang="en-US" altLang="en-US" smtClean="0">
              <a:latin typeface="Arial" panose="020B0604020202020204" pitchFamily="34" charset="0"/>
              <a:ea typeface="ＭＳ Ｐゴシック" panose="020B0600070205080204" pitchFamily="34" charset="-128"/>
            </a:endParaRPr>
          </a:p>
        </p:txBody>
      </p:sp>
      <p:sp>
        <p:nvSpPr>
          <p:cNvPr id="3891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4B17FA5-959D-4386-8307-DEA0C487620A}" type="slidenum">
              <a:rPr lang="en-US" altLang="en-US">
                <a:latin typeface="Arial" panose="020B0604020202020204" pitchFamily="34" charset="0"/>
              </a:rPr>
              <a:pPr algn="r" eaLnBrk="1" hangingPunct="1">
                <a:spcBef>
                  <a:spcPct val="0"/>
                </a:spcBef>
                <a:buClrTx/>
                <a:buFontTx/>
                <a:buNone/>
              </a:pPr>
              <a:t>18</a:t>
            </a:fld>
            <a:endParaRPr lang="en-US" altLang="en-US">
              <a:latin typeface="Arial" panose="020B0604020202020204" pitchFamily="34" charset="0"/>
            </a:endParaRPr>
          </a:p>
        </p:txBody>
      </p:sp>
      <p:sp>
        <p:nvSpPr>
          <p:cNvPr id="38916"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FD70B9F-972E-4342-8A7C-D6DA65AF4ED6}" type="slidenum">
              <a:rPr lang="en-US" altLang="en-US">
                <a:latin typeface="Arial" panose="020B0604020202020204" pitchFamily="34" charset="0"/>
              </a:rPr>
              <a:pPr algn="r" eaLnBrk="1" hangingPunct="1">
                <a:spcBef>
                  <a:spcPct val="0"/>
                </a:spcBef>
                <a:buClrTx/>
                <a:buFontTx/>
                <a:buNone/>
              </a:pPr>
              <a:t>18</a:t>
            </a:fld>
            <a:endParaRPr lang="en-US" altLang="en-US">
              <a:latin typeface="Arial" panose="020B0604020202020204" pitchFamily="34" charset="0"/>
            </a:endParaRPr>
          </a:p>
        </p:txBody>
      </p:sp>
      <p:sp>
        <p:nvSpPr>
          <p:cNvPr id="38917"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38918"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26374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22BD90-359E-4CF1-AE95-2E890011EF94}"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19</a:t>
            </a:fld>
            <a:endParaRPr lang="en-US" altLang="en-US" smtClean="0">
              <a:latin typeface="Arial" panose="020B0604020202020204" pitchFamily="34" charset="0"/>
              <a:ea typeface="ＭＳ Ｐゴシック" panose="020B0600070205080204" pitchFamily="34" charset="-128"/>
            </a:endParaRPr>
          </a:p>
        </p:txBody>
      </p:sp>
      <p:sp>
        <p:nvSpPr>
          <p:cNvPr id="40963"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15BAFB-1FD8-4177-8394-2100832A9047}" type="slidenum">
              <a:rPr lang="en-US" altLang="en-US">
                <a:latin typeface="Arial" panose="020B0604020202020204" pitchFamily="34" charset="0"/>
              </a:rPr>
              <a:pPr algn="r" eaLnBrk="1" hangingPunct="1">
                <a:spcBef>
                  <a:spcPct val="0"/>
                </a:spcBef>
                <a:buClrTx/>
                <a:buFontTx/>
                <a:buNone/>
              </a:pPr>
              <a:t>19</a:t>
            </a:fld>
            <a:endParaRPr lang="en-US" altLang="en-US">
              <a:latin typeface="Arial" panose="020B0604020202020204" pitchFamily="34" charset="0"/>
            </a:endParaRPr>
          </a:p>
        </p:txBody>
      </p:sp>
      <p:sp>
        <p:nvSpPr>
          <p:cNvPr id="40964"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0965"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861327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3ADF19-E07F-4F7E-A484-A1520C41F53F}"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a:t>
            </a:fld>
            <a:endParaRPr lang="en-US" altLang="en-US" smtClean="0">
              <a:latin typeface="Arial" panose="020B0604020202020204" pitchFamily="34" charset="0"/>
              <a:ea typeface="ＭＳ Ｐゴシック" panose="020B0600070205080204" pitchFamily="34" charset="-128"/>
            </a:endParaRPr>
          </a:p>
        </p:txBody>
      </p:sp>
      <p:sp>
        <p:nvSpPr>
          <p:cNvPr id="6147"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4C7E9AC-FB70-44AF-B4F1-93798D7EDBE8}" type="slidenum">
              <a:rPr lang="en-US" altLang="en-US">
                <a:latin typeface="Arial" panose="020B0604020202020204" pitchFamily="34" charset="0"/>
              </a:rPr>
              <a:pPr algn="r" eaLnBrk="1" hangingPunct="1">
                <a:spcBef>
                  <a:spcPct val="0"/>
                </a:spcBef>
                <a:buClrTx/>
                <a:buFontTx/>
                <a:buNone/>
              </a:pPr>
              <a:t>2</a:t>
            </a:fld>
            <a:endParaRPr lang="en-US" altLang="en-US">
              <a:latin typeface="Arial" panose="020B0604020202020204" pitchFamily="34" charset="0"/>
            </a:endParaRPr>
          </a:p>
        </p:txBody>
      </p:sp>
      <p:sp>
        <p:nvSpPr>
          <p:cNvPr id="6148"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149"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122523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F7D69DD-0DD0-4BBC-BDCF-3E372A752BD7}"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20</a:t>
            </a:fld>
            <a:endParaRPr lang="en-US" altLang="en-US" smtClean="0">
              <a:latin typeface="Arial" panose="020B0604020202020204" pitchFamily="34" charset="0"/>
              <a:ea typeface="ＭＳ Ｐゴシック" panose="020B0600070205080204" pitchFamily="34" charset="-128"/>
            </a:endParaRPr>
          </a:p>
        </p:txBody>
      </p:sp>
      <p:sp>
        <p:nvSpPr>
          <p:cNvPr id="4301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9221206-E53C-40E8-970A-7B97C9F0E36A}" type="slidenum">
              <a:rPr lang="en-US" altLang="en-US">
                <a:latin typeface="Arial" panose="020B0604020202020204" pitchFamily="34" charset="0"/>
              </a:rPr>
              <a:pPr algn="r" eaLnBrk="1" hangingPunct="1">
                <a:spcBef>
                  <a:spcPct val="0"/>
                </a:spcBef>
                <a:buClrTx/>
                <a:buFontTx/>
                <a:buNone/>
              </a:pPr>
              <a:t>20</a:t>
            </a:fld>
            <a:endParaRPr lang="en-US" altLang="en-US">
              <a:latin typeface="Arial" panose="020B0604020202020204" pitchFamily="34" charset="0"/>
            </a:endParaRPr>
          </a:p>
        </p:txBody>
      </p:sp>
      <p:sp>
        <p:nvSpPr>
          <p:cNvPr id="43012"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5F62900-4067-4494-B4D7-F78DCD483868}" type="slidenum">
              <a:rPr lang="en-US" altLang="en-US">
                <a:latin typeface="Arial" panose="020B0604020202020204" pitchFamily="34" charset="0"/>
              </a:rPr>
              <a:pPr algn="r" eaLnBrk="1" hangingPunct="1">
                <a:spcBef>
                  <a:spcPct val="0"/>
                </a:spcBef>
                <a:buClrTx/>
                <a:buFontTx/>
                <a:buNone/>
              </a:pPr>
              <a:t>20</a:t>
            </a:fld>
            <a:endParaRPr lang="en-US" altLang="en-US">
              <a:latin typeface="Arial" panose="020B0604020202020204" pitchFamily="34" charset="0"/>
            </a:endParaRPr>
          </a:p>
        </p:txBody>
      </p:sp>
      <p:sp>
        <p:nvSpPr>
          <p:cNvPr id="43013"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3014"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803578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6A6882E-AA15-4B5C-97E6-49620A3FC83A}"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21</a:t>
            </a:fld>
            <a:endParaRPr lang="en-US" altLang="en-US" smtClean="0">
              <a:latin typeface="Arial" panose="020B0604020202020204" pitchFamily="34" charset="0"/>
              <a:ea typeface="ＭＳ Ｐゴシック" panose="020B0600070205080204" pitchFamily="34" charset="-128"/>
            </a:endParaRPr>
          </a:p>
        </p:txBody>
      </p:sp>
      <p:sp>
        <p:nvSpPr>
          <p:cNvPr id="45059"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5060"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n-US" altLang="en-US">
                <a:latin typeface="Arial" panose="020B0604020202020204" pitchFamily="34" charset="0"/>
              </a:rPr>
              <a:t>## change biomoby for sadi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158489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8BA110A-2330-42F8-B6F1-087FD9AFF71B}"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22</a:t>
            </a:fld>
            <a:endParaRPr lang="en-US" altLang="en-US" smtClean="0">
              <a:latin typeface="Arial" panose="020B0604020202020204" pitchFamily="34" charset="0"/>
              <a:ea typeface="ＭＳ Ｐゴシック" panose="020B0600070205080204" pitchFamily="34" charset="-128"/>
            </a:endParaRPr>
          </a:p>
        </p:txBody>
      </p:sp>
      <p:sp>
        <p:nvSpPr>
          <p:cNvPr id="47107"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18F7430-5CAE-4791-BCDF-E59BD582FBF3}" type="slidenum">
              <a:rPr lang="en-US" altLang="en-US">
                <a:latin typeface="Arial" panose="020B0604020202020204" pitchFamily="34" charset="0"/>
              </a:rPr>
              <a:pPr algn="r" eaLnBrk="1" hangingPunct="1">
                <a:spcBef>
                  <a:spcPct val="0"/>
                </a:spcBef>
                <a:buClrTx/>
                <a:buFontTx/>
                <a:buNone/>
              </a:pPr>
              <a:t>22</a:t>
            </a:fld>
            <a:endParaRPr lang="en-US" altLang="en-US">
              <a:latin typeface="Arial" panose="020B0604020202020204" pitchFamily="34" charset="0"/>
            </a:endParaRPr>
          </a:p>
        </p:txBody>
      </p:sp>
      <p:sp>
        <p:nvSpPr>
          <p:cNvPr id="47108"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7109"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84256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A404FF6-8E8A-4A3C-870F-4C3DD8C6C3F0}"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23</a:t>
            </a:fld>
            <a:endParaRPr lang="en-US" altLang="en-US" smtClean="0">
              <a:latin typeface="Arial" panose="020B0604020202020204" pitchFamily="34" charset="0"/>
              <a:ea typeface="ＭＳ Ｐゴシック" panose="020B0600070205080204" pitchFamily="34" charset="-128"/>
            </a:endParaRPr>
          </a:p>
        </p:txBody>
      </p:sp>
      <p:sp>
        <p:nvSpPr>
          <p:cNvPr id="49155"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79768" y="4690269"/>
            <a:ext cx="5438140" cy="4443413"/>
          </a:xfrm>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69710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D90789-218B-4B80-B6F4-5FD87F60E99A}"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24</a:t>
            </a:fld>
            <a:endParaRPr lang="en-US" altLang="en-US" smtClean="0">
              <a:latin typeface="Arial" panose="020B0604020202020204" pitchFamily="34" charset="0"/>
              <a:ea typeface="ＭＳ Ｐゴシック" panose="020B0600070205080204" pitchFamily="34" charset="-128"/>
            </a:endParaRPr>
          </a:p>
        </p:txBody>
      </p:sp>
      <p:sp>
        <p:nvSpPr>
          <p:cNvPr id="51203"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96B4BD-9909-449E-B8D6-226D5E639F7D}" type="slidenum">
              <a:rPr lang="en-US" altLang="en-US">
                <a:latin typeface="Arial" panose="020B0604020202020204" pitchFamily="34" charset="0"/>
              </a:rPr>
              <a:pPr algn="r" eaLnBrk="1" hangingPunct="1">
                <a:spcBef>
                  <a:spcPct val="0"/>
                </a:spcBef>
                <a:buClrTx/>
                <a:buFontTx/>
                <a:buNone/>
              </a:pPr>
              <a:t>24</a:t>
            </a:fld>
            <a:endParaRPr lang="en-US" altLang="en-US">
              <a:latin typeface="Arial" panose="020B0604020202020204" pitchFamily="34" charset="0"/>
            </a:endParaRPr>
          </a:p>
        </p:txBody>
      </p:sp>
      <p:sp>
        <p:nvSpPr>
          <p:cNvPr id="51204"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05"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566556"/>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53C033D-741C-40AB-B397-6EC1495229EF}"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25</a:t>
            </a:fld>
            <a:endParaRPr lang="en-US" altLang="en-US" smtClean="0">
              <a:latin typeface="Arial" panose="020B0604020202020204" pitchFamily="34" charset="0"/>
              <a:ea typeface="ＭＳ Ｐゴシック" panose="020B0600070205080204" pitchFamily="34" charset="-128"/>
            </a:endParaRPr>
          </a:p>
        </p:txBody>
      </p:sp>
      <p:sp>
        <p:nvSpPr>
          <p:cNvPr id="5325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8A3A9E4-F883-4BDB-8F32-103DD9B0304E}" type="slidenum">
              <a:rPr lang="en-US" altLang="en-US">
                <a:latin typeface="Arial" panose="020B0604020202020204" pitchFamily="34" charset="0"/>
              </a:rPr>
              <a:pPr algn="r" eaLnBrk="1" hangingPunct="1">
                <a:spcBef>
                  <a:spcPct val="0"/>
                </a:spcBef>
                <a:buClrTx/>
                <a:buFontTx/>
                <a:buNone/>
              </a:pPr>
              <a:t>25</a:t>
            </a:fld>
            <a:endParaRPr lang="en-US" altLang="en-US">
              <a:latin typeface="Arial" panose="020B0604020202020204" pitchFamily="34" charset="0"/>
            </a:endParaRPr>
          </a:p>
        </p:txBody>
      </p:sp>
      <p:sp>
        <p:nvSpPr>
          <p:cNvPr id="53252"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3253"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01476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965DDC0-0999-4525-BEA6-194779EDED38}"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26</a:t>
            </a:fld>
            <a:endParaRPr lang="en-US" altLang="en-US" smtClean="0">
              <a:latin typeface="Arial" panose="020B0604020202020204" pitchFamily="34" charset="0"/>
              <a:ea typeface="ＭＳ Ｐゴシック" panose="020B0600070205080204" pitchFamily="34" charset="-128"/>
            </a:endParaRPr>
          </a:p>
        </p:txBody>
      </p:sp>
      <p:sp>
        <p:nvSpPr>
          <p:cNvPr id="55299"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5300"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272810"/>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727727-4641-4A85-9924-2E474CB7E61A}"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27</a:t>
            </a:fld>
            <a:endParaRPr lang="en-US" altLang="en-US" smtClean="0">
              <a:latin typeface="Arial" panose="020B0604020202020204" pitchFamily="34" charset="0"/>
              <a:ea typeface="ＭＳ Ｐゴシック" panose="020B0600070205080204" pitchFamily="34" charset="-128"/>
            </a:endParaRPr>
          </a:p>
        </p:txBody>
      </p:sp>
      <p:sp>
        <p:nvSpPr>
          <p:cNvPr id="57347"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6210A3-0DD7-4D6D-B84F-6F792E3AE4F7}" type="slidenum">
              <a:rPr lang="en-US" altLang="en-US">
                <a:latin typeface="Arial" panose="020B0604020202020204" pitchFamily="34" charset="0"/>
              </a:rPr>
              <a:pPr algn="r" eaLnBrk="1" hangingPunct="1">
                <a:spcBef>
                  <a:spcPct val="0"/>
                </a:spcBef>
                <a:buClrTx/>
                <a:buFontTx/>
                <a:buNone/>
              </a:pPr>
              <a:t>27</a:t>
            </a:fld>
            <a:endParaRPr lang="en-US" altLang="en-US">
              <a:latin typeface="Arial" panose="020B0604020202020204" pitchFamily="34" charset="0"/>
            </a:endParaRPr>
          </a:p>
        </p:txBody>
      </p:sp>
      <p:sp>
        <p:nvSpPr>
          <p:cNvPr id="57348"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7349"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2142327"/>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FE50CE-5D50-4D1A-A70B-0ABC9335B5AB}"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28</a:t>
            </a:fld>
            <a:endParaRPr lang="en-US" altLang="en-US" smtClean="0">
              <a:latin typeface="Arial" panose="020B0604020202020204" pitchFamily="34" charset="0"/>
              <a:ea typeface="ＭＳ Ｐゴシック" panose="020B0600070205080204" pitchFamily="34" charset="-128"/>
            </a:endParaRPr>
          </a:p>
        </p:txBody>
      </p:sp>
      <p:sp>
        <p:nvSpPr>
          <p:cNvPr id="5939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CF8D90E-10FF-4F0E-830E-C1E804F36228}" type="slidenum">
              <a:rPr lang="en-US" altLang="en-US">
                <a:latin typeface="Arial" panose="020B0604020202020204" pitchFamily="34" charset="0"/>
              </a:rPr>
              <a:pPr algn="r" eaLnBrk="1" hangingPunct="1">
                <a:spcBef>
                  <a:spcPct val="0"/>
                </a:spcBef>
                <a:buClrTx/>
                <a:buFontTx/>
                <a:buNone/>
              </a:pPr>
              <a:t>28</a:t>
            </a:fld>
            <a:endParaRPr lang="en-US" altLang="en-US">
              <a:latin typeface="Arial" panose="020B0604020202020204" pitchFamily="34" charset="0"/>
            </a:endParaRPr>
          </a:p>
        </p:txBody>
      </p:sp>
      <p:sp>
        <p:nvSpPr>
          <p:cNvPr id="59396"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8CB556C-0817-4DD3-93DF-2DC1BAC74BD5}" type="slidenum">
              <a:rPr lang="en-US" altLang="en-US">
                <a:latin typeface="Arial" panose="020B0604020202020204" pitchFamily="34" charset="0"/>
              </a:rPr>
              <a:pPr algn="r" eaLnBrk="1" hangingPunct="1">
                <a:spcBef>
                  <a:spcPct val="0"/>
                </a:spcBef>
                <a:buClrTx/>
                <a:buFontTx/>
                <a:buNone/>
              </a:pPr>
              <a:t>28</a:t>
            </a:fld>
            <a:endParaRPr lang="en-US" altLang="en-US">
              <a:latin typeface="Arial" panose="020B0604020202020204" pitchFamily="34" charset="0"/>
            </a:endParaRPr>
          </a:p>
        </p:txBody>
      </p:sp>
      <p:sp>
        <p:nvSpPr>
          <p:cNvPr id="59397"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9398"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n-US" altLang="en-US">
                <a:latin typeface="Arial" panose="020B0604020202020204" pitchFamily="34" charset="0"/>
              </a:rPr>
              <a:t>### new screenshot required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970764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C6FA97B-1C9C-46F3-8CD4-8CC84BD3ED53}"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29</a:t>
            </a:fld>
            <a:endParaRPr lang="en-US" altLang="en-US" smtClean="0">
              <a:latin typeface="Arial" panose="020B0604020202020204" pitchFamily="34" charset="0"/>
              <a:ea typeface="ＭＳ Ｐゴシック" panose="020B0600070205080204" pitchFamily="34" charset="-128"/>
            </a:endParaRPr>
          </a:p>
        </p:txBody>
      </p:sp>
      <p:sp>
        <p:nvSpPr>
          <p:cNvPr id="61443"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3124CE8-41ED-47EB-A1BA-BA9806E0AE9A}" type="slidenum">
              <a:rPr lang="en-US" altLang="en-US">
                <a:latin typeface="Arial" panose="020B0604020202020204" pitchFamily="34" charset="0"/>
              </a:rPr>
              <a:pPr algn="r" eaLnBrk="1" hangingPunct="1">
                <a:spcBef>
                  <a:spcPct val="0"/>
                </a:spcBef>
                <a:buClrTx/>
                <a:buFontTx/>
                <a:buNone/>
              </a:pPr>
              <a:t>29</a:t>
            </a:fld>
            <a:endParaRPr lang="en-US" altLang="en-US">
              <a:latin typeface="Arial" panose="020B0604020202020204" pitchFamily="34" charset="0"/>
            </a:endParaRPr>
          </a:p>
        </p:txBody>
      </p:sp>
      <p:sp>
        <p:nvSpPr>
          <p:cNvPr id="61444"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CF1FF5-6C24-42E9-A933-DB5DBE42A76D}" type="slidenum">
              <a:rPr lang="en-US" altLang="en-US">
                <a:latin typeface="Arial" panose="020B0604020202020204" pitchFamily="34" charset="0"/>
              </a:rPr>
              <a:pPr algn="r" eaLnBrk="1" hangingPunct="1">
                <a:spcBef>
                  <a:spcPct val="0"/>
                </a:spcBef>
                <a:buClrTx/>
                <a:buFontTx/>
                <a:buNone/>
              </a:pPr>
              <a:t>29</a:t>
            </a:fld>
            <a:endParaRPr lang="en-US" altLang="en-US">
              <a:latin typeface="Arial" panose="020B0604020202020204" pitchFamily="34" charset="0"/>
            </a:endParaRPr>
          </a:p>
        </p:txBody>
      </p:sp>
      <p:sp>
        <p:nvSpPr>
          <p:cNvPr id="61445"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1446"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15715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7FF2EB-695F-44AE-9A59-A74850F7ED8C}"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a:t>
            </a:fld>
            <a:endParaRPr lang="en-US" altLang="en-US" smtClean="0">
              <a:latin typeface="Arial" panose="020B0604020202020204" pitchFamily="34" charset="0"/>
              <a:ea typeface="ＭＳ Ｐゴシック" panose="020B0600070205080204" pitchFamily="34" charset="-128"/>
            </a:endParaRPr>
          </a:p>
        </p:txBody>
      </p:sp>
      <p:sp>
        <p:nvSpPr>
          <p:cNvPr id="819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5FE55D-A4E9-4F53-A552-45AF8BE26546}" type="slidenum">
              <a:rPr lang="en-US" altLang="en-US">
                <a:latin typeface="Arial" panose="020B0604020202020204" pitchFamily="34" charset="0"/>
              </a:rPr>
              <a:pPr algn="r" eaLnBrk="1" hangingPunct="1">
                <a:spcBef>
                  <a:spcPct val="0"/>
                </a:spcBef>
                <a:buClrTx/>
                <a:buFontTx/>
                <a:buNone/>
              </a:pPr>
              <a:t>3</a:t>
            </a:fld>
            <a:endParaRPr lang="en-US" altLang="en-US">
              <a:latin typeface="Arial" panose="020B0604020202020204" pitchFamily="34" charset="0"/>
            </a:endParaRPr>
          </a:p>
        </p:txBody>
      </p:sp>
      <p:sp>
        <p:nvSpPr>
          <p:cNvPr id="8196"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8197" name="Text Box 3"/>
          <p:cNvSpPr txBox="1">
            <a:spLocks noChangeArrowheads="1"/>
          </p:cNvSpPr>
          <p:nvPr/>
        </p:nvSpPr>
        <p:spPr bwMode="auto">
          <a:xfrm>
            <a:off x="906357" y="4690269"/>
            <a:ext cx="4984962"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n-US" altLang="en-US">
                <a:latin typeface="Arial" panose="020B0604020202020204" pitchFamily="34" charset="0"/>
              </a:rPr>
              <a:t>Well over 200 from there.</a:t>
            </a:r>
          </a:p>
          <a:p>
            <a:pPr eaLnBrk="1" hangingPunct="1">
              <a:spcBef>
                <a:spcPts val="450"/>
              </a:spcBef>
              <a:buClrTx/>
              <a:buFontTx/>
              <a:buNone/>
            </a:pPr>
            <a:endParaRPr lang="en-US" altLang="en-US">
              <a:latin typeface="Arial" panose="020B0604020202020204" pitchFamily="34" charset="0"/>
            </a:endParaRPr>
          </a:p>
          <a:p>
            <a:pPr eaLnBrk="1" hangingPunct="1">
              <a:spcBef>
                <a:spcPts val="450"/>
              </a:spcBef>
              <a:buClrTx/>
              <a:buFontTx/>
              <a:buNone/>
            </a:pPr>
            <a:r>
              <a:rPr lang="en-US" altLang="en-US">
                <a:latin typeface="Arial" panose="020B0604020202020204" pitchFamily="34" charset="0"/>
              </a:rPr>
              <a:t>139 different database for biopathways alone.</a:t>
            </a:r>
          </a:p>
          <a:p>
            <a:pPr eaLnBrk="1" hangingPunct="1">
              <a:spcBef>
                <a:spcPts val="450"/>
              </a:spcBef>
              <a:buClrTx/>
              <a:buFontTx/>
              <a:buNone/>
            </a:pPr>
            <a:r>
              <a:rPr lang="en-US" altLang="en-US">
                <a:latin typeface="Arial" panose="020B0604020202020204" pitchFamily="34" charset="0"/>
              </a:rPr>
              <a:t>Lincoln Stein describes it a as a bionation – like italy in the 19</a:t>
            </a:r>
            <a:r>
              <a:rPr lang="en-US" altLang="en-US" baseline="30000">
                <a:latin typeface="Arial" panose="020B0604020202020204" pitchFamily="34" charset="0"/>
              </a:rPr>
              <a:t>th</a:t>
            </a:r>
            <a:r>
              <a:rPr lang="en-US" altLang="en-US">
                <a:latin typeface="Arial" panose="020B0604020202020204" pitchFamily="34" charset="0"/>
              </a:rPr>
              <a:t> Century.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33065"/>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70319C-BFA5-4E05-B695-E0F5E3AA5468}"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30</a:t>
            </a:fld>
            <a:endParaRPr lang="en-US" altLang="en-US" smtClean="0">
              <a:latin typeface="Arial" panose="020B0604020202020204" pitchFamily="34" charset="0"/>
              <a:ea typeface="ＭＳ Ｐゴシック" panose="020B0600070205080204" pitchFamily="34" charset="-128"/>
            </a:endParaRPr>
          </a:p>
        </p:txBody>
      </p:sp>
      <p:sp>
        <p:nvSpPr>
          <p:cNvPr id="6349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0E385A-3F9B-426C-B2CA-97B6EE146766}" type="slidenum">
              <a:rPr lang="en-US" altLang="en-US">
                <a:latin typeface="Arial" panose="020B0604020202020204" pitchFamily="34" charset="0"/>
              </a:rPr>
              <a:pPr algn="r" eaLnBrk="1" hangingPunct="1">
                <a:spcBef>
                  <a:spcPct val="0"/>
                </a:spcBef>
                <a:buClrTx/>
                <a:buFontTx/>
                <a:buNone/>
              </a:pPr>
              <a:t>30</a:t>
            </a:fld>
            <a:endParaRPr lang="en-US" altLang="en-US">
              <a:latin typeface="Arial" panose="020B0604020202020204" pitchFamily="34" charset="0"/>
            </a:endParaRPr>
          </a:p>
        </p:txBody>
      </p:sp>
      <p:sp>
        <p:nvSpPr>
          <p:cNvPr id="63492"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3493"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n-US" altLang="en-US">
                <a:latin typeface="Arial" panose="020B0604020202020204" pitchFamily="34" charset="0"/>
              </a:rPr>
              <a:t>Billions of dollars in lost livestock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62394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C93F584-6505-4919-8404-74954C48BD75}"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31</a:t>
            </a:fld>
            <a:endParaRPr lang="en-US" altLang="en-US" smtClean="0">
              <a:latin typeface="Arial" panose="020B0604020202020204" pitchFamily="34" charset="0"/>
              <a:ea typeface="ＭＳ Ｐゴシック" panose="020B0600070205080204" pitchFamily="34" charset="-128"/>
            </a:endParaRPr>
          </a:p>
        </p:txBody>
      </p:sp>
      <p:sp>
        <p:nvSpPr>
          <p:cNvPr id="65539"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256CC3-DE8E-485E-8A5B-3DA715B784C9}" type="slidenum">
              <a:rPr lang="en-US" altLang="en-US">
                <a:latin typeface="Arial" panose="020B0604020202020204" pitchFamily="34" charset="0"/>
              </a:rPr>
              <a:pPr algn="r" eaLnBrk="1" hangingPunct="1">
                <a:spcBef>
                  <a:spcPct val="0"/>
                </a:spcBef>
                <a:buClrTx/>
                <a:buFontTx/>
                <a:buNone/>
              </a:pPr>
              <a:t>31</a:t>
            </a:fld>
            <a:endParaRPr lang="en-US" altLang="en-US">
              <a:latin typeface="Arial" panose="020B0604020202020204" pitchFamily="34" charset="0"/>
            </a:endParaRPr>
          </a:p>
        </p:txBody>
      </p:sp>
      <p:sp>
        <p:nvSpPr>
          <p:cNvPr id="65540" name="Rectangle 2"/>
          <p:cNvSpPr>
            <a:spLocks noGrp="1" noRot="1" noChangeAspect="1" noChangeArrowheads="1" noTextEdit="1"/>
          </p:cNvSpPr>
          <p:nvPr>
            <p:ph type="sldImg"/>
          </p:nvPr>
        </p:nvSpPr>
        <p:spPr>
          <a:xfrm>
            <a:off x="2408238" y="750888"/>
            <a:ext cx="1587" cy="1587"/>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5541" name="Text Box 3"/>
          <p:cNvSpPr txBox="1">
            <a:spLocks noChangeArrowheads="1"/>
          </p:cNvSpPr>
          <p:nvPr/>
        </p:nvSpPr>
        <p:spPr bwMode="auto">
          <a:xfrm>
            <a:off x="679768" y="4690269"/>
            <a:ext cx="5436567" cy="44416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921117"/>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7B75199-3629-4725-BF79-BF860135E57B}"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32</a:t>
            </a:fld>
            <a:endParaRPr lang="en-US" altLang="en-US" smtClean="0">
              <a:latin typeface="Arial" panose="020B0604020202020204" pitchFamily="34" charset="0"/>
              <a:ea typeface="ＭＳ Ｐゴシック" panose="020B0600070205080204" pitchFamily="34" charset="-128"/>
            </a:endParaRPr>
          </a:p>
        </p:txBody>
      </p:sp>
      <p:sp>
        <p:nvSpPr>
          <p:cNvPr id="67587"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3AAB8D-4FD6-4EB4-8AC5-0FE9F570D057}" type="slidenum">
              <a:rPr lang="en-US" altLang="en-US">
                <a:latin typeface="Arial" panose="020B0604020202020204" pitchFamily="34" charset="0"/>
              </a:rPr>
              <a:pPr algn="r" eaLnBrk="1" hangingPunct="1">
                <a:spcBef>
                  <a:spcPct val="0"/>
                </a:spcBef>
                <a:buClrTx/>
                <a:buFontTx/>
                <a:buNone/>
              </a:pPr>
              <a:t>32</a:t>
            </a:fld>
            <a:endParaRPr lang="en-US" altLang="en-US">
              <a:latin typeface="Arial" panose="020B0604020202020204" pitchFamily="34" charset="0"/>
            </a:endParaRPr>
          </a:p>
        </p:txBody>
      </p:sp>
      <p:sp>
        <p:nvSpPr>
          <p:cNvPr id="67588"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7589"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919905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0F9F2E7-5998-4E56-AE2A-0DE6C258A157}"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33</a:t>
            </a:fld>
            <a:endParaRPr lang="en-US" altLang="en-US" smtClean="0">
              <a:latin typeface="Arial" panose="020B0604020202020204" pitchFamily="34" charset="0"/>
              <a:ea typeface="ＭＳ Ｐゴシック" panose="020B0600070205080204" pitchFamily="34" charset="-128"/>
            </a:endParaRPr>
          </a:p>
        </p:txBody>
      </p:sp>
      <p:sp>
        <p:nvSpPr>
          <p:cNvPr id="6963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3DD258-9DC0-49D1-A9A9-066FCF5174FE}" type="slidenum">
              <a:rPr lang="en-US" altLang="en-US">
                <a:latin typeface="Arial" panose="020B0604020202020204" pitchFamily="34" charset="0"/>
              </a:rPr>
              <a:pPr algn="r" eaLnBrk="1" hangingPunct="1">
                <a:spcBef>
                  <a:spcPct val="0"/>
                </a:spcBef>
                <a:buClrTx/>
                <a:buFontTx/>
                <a:buNone/>
              </a:pPr>
              <a:t>33</a:t>
            </a:fld>
            <a:endParaRPr lang="en-US" altLang="en-US">
              <a:latin typeface="Arial" panose="020B0604020202020204" pitchFamily="34" charset="0"/>
            </a:endParaRPr>
          </a:p>
        </p:txBody>
      </p:sp>
      <p:sp>
        <p:nvSpPr>
          <p:cNvPr id="69636"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69637"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n-US" altLang="en-US">
                <a:latin typeface="Arial" panose="020B0604020202020204" pitchFamily="34" charset="0"/>
              </a:rPr>
              <a:t>Levison S.E., McLaughlin J.T., Zeef L.A.H., Fisher P., Grencis R.K., Pennock J.L.: Colonic transcriptional profiling in resistance and susceptibility to Trichuriasis: phenotyping a chronic colitis and lessons for iatrogenic helminthosis. Inflammatory Bowel Diseases (2010), Accepted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3912198"/>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BCFC55-F5CF-4979-B6DF-275C2E55A7D2}"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34</a:t>
            </a:fld>
            <a:endParaRPr lang="en-US" altLang="en-US" smtClean="0">
              <a:latin typeface="Arial" panose="020B0604020202020204" pitchFamily="34" charset="0"/>
              <a:ea typeface="ＭＳ Ｐゴシック" panose="020B0600070205080204" pitchFamily="34" charset="-128"/>
            </a:endParaRPr>
          </a:p>
        </p:txBody>
      </p:sp>
      <p:sp>
        <p:nvSpPr>
          <p:cNvPr id="71683"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FF37D90-EA79-4E40-A48D-136AC8872B3A}" type="slidenum">
              <a:rPr lang="en-US" altLang="en-US">
                <a:latin typeface="Arial" panose="020B0604020202020204" pitchFamily="34" charset="0"/>
              </a:rPr>
              <a:pPr algn="r" eaLnBrk="1" hangingPunct="1">
                <a:spcBef>
                  <a:spcPct val="0"/>
                </a:spcBef>
                <a:buClrTx/>
                <a:buFontTx/>
                <a:buNone/>
              </a:pPr>
              <a:t>34</a:t>
            </a:fld>
            <a:endParaRPr lang="en-US" altLang="en-US">
              <a:latin typeface="Arial" panose="020B0604020202020204" pitchFamily="34" charset="0"/>
            </a:endParaRPr>
          </a:p>
        </p:txBody>
      </p:sp>
      <p:sp>
        <p:nvSpPr>
          <p:cNvPr id="71684"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4BDC89-7525-4F79-A231-B6348935640F}" type="slidenum">
              <a:rPr lang="en-US" altLang="en-US">
                <a:latin typeface="Arial" panose="020B0604020202020204" pitchFamily="34" charset="0"/>
              </a:rPr>
              <a:pPr algn="r" eaLnBrk="1" hangingPunct="1">
                <a:spcBef>
                  <a:spcPct val="0"/>
                </a:spcBef>
                <a:buClrTx/>
                <a:buFontTx/>
                <a:buNone/>
              </a:pPr>
              <a:t>34</a:t>
            </a:fld>
            <a:endParaRPr lang="en-US" altLang="en-US">
              <a:latin typeface="Arial" panose="020B0604020202020204" pitchFamily="34" charset="0"/>
            </a:endParaRPr>
          </a:p>
        </p:txBody>
      </p:sp>
      <p:sp>
        <p:nvSpPr>
          <p:cNvPr id="71685"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71686"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079380"/>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9F8B25C-FB70-42B2-B47B-62ADD860BA3A}"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35</a:t>
            </a:fld>
            <a:endParaRPr lang="en-US" altLang="en-US" smtClean="0">
              <a:latin typeface="Arial" panose="020B0604020202020204" pitchFamily="34" charset="0"/>
              <a:ea typeface="ＭＳ Ｐゴシック" panose="020B0600070205080204" pitchFamily="34" charset="-128"/>
            </a:endParaRPr>
          </a:p>
        </p:txBody>
      </p:sp>
      <p:sp>
        <p:nvSpPr>
          <p:cNvPr id="7373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24DCD4-B3F6-4DF5-A215-95C443415146}" type="slidenum">
              <a:rPr lang="en-US" altLang="en-US">
                <a:latin typeface="Arial" panose="020B0604020202020204" pitchFamily="34" charset="0"/>
              </a:rPr>
              <a:pPr algn="r" eaLnBrk="1" hangingPunct="1">
                <a:spcBef>
                  <a:spcPct val="0"/>
                </a:spcBef>
                <a:buClrTx/>
                <a:buFontTx/>
                <a:buNone/>
              </a:pPr>
              <a:t>35</a:t>
            </a:fld>
            <a:endParaRPr lang="en-US" altLang="en-US">
              <a:latin typeface="Arial" panose="020B0604020202020204" pitchFamily="34" charset="0"/>
            </a:endParaRPr>
          </a:p>
        </p:txBody>
      </p:sp>
      <p:sp>
        <p:nvSpPr>
          <p:cNvPr id="73732"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2C71C4-D08C-4DBF-9569-DBE33CB98D68}" type="slidenum">
              <a:rPr lang="en-US" altLang="en-US">
                <a:latin typeface="Arial" panose="020B0604020202020204" pitchFamily="34" charset="0"/>
              </a:rPr>
              <a:pPr algn="r" eaLnBrk="1" hangingPunct="1">
                <a:spcBef>
                  <a:spcPct val="0"/>
                </a:spcBef>
                <a:buClrTx/>
                <a:buFontTx/>
                <a:buNone/>
              </a:pPr>
              <a:t>35</a:t>
            </a:fld>
            <a:endParaRPr lang="en-US" altLang="en-US">
              <a:latin typeface="Arial" panose="020B0604020202020204" pitchFamily="34" charset="0"/>
            </a:endParaRPr>
          </a:p>
        </p:txBody>
      </p:sp>
      <p:sp>
        <p:nvSpPr>
          <p:cNvPr id="73733" name="Rectangle 3"/>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73734" name="Text Box 4"/>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48581"/>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6C10621-F41C-4326-87E7-B80FCDFA0D15}"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36</a:t>
            </a:fld>
            <a:endParaRPr lang="en-US" altLang="en-US" smtClean="0">
              <a:latin typeface="Arial" panose="020B0604020202020204" pitchFamily="34" charset="0"/>
              <a:ea typeface="ＭＳ Ｐゴシック" panose="020B0600070205080204" pitchFamily="34" charset="-128"/>
            </a:endParaRPr>
          </a:p>
        </p:txBody>
      </p:sp>
      <p:sp>
        <p:nvSpPr>
          <p:cNvPr id="75779"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79768" y="4690269"/>
            <a:ext cx="5438140" cy="4443413"/>
          </a:xfrm>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2075661"/>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19B40FD-CE6D-40A7-B32C-B3079956BB00}"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37</a:t>
            </a:fld>
            <a:endParaRPr lang="en-US" altLang="en-US" smtClean="0">
              <a:latin typeface="Arial" panose="020B0604020202020204" pitchFamily="34" charset="0"/>
              <a:ea typeface="ＭＳ Ｐゴシック" panose="020B0600070205080204" pitchFamily="34" charset="-128"/>
            </a:endParaRPr>
          </a:p>
        </p:txBody>
      </p:sp>
      <p:sp>
        <p:nvSpPr>
          <p:cNvPr id="77827"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77828"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n-US" altLang="en-US">
                <a:latin typeface="Arial" panose="020B0604020202020204" pitchFamily="34" charset="0"/>
              </a:rPr>
              <a:t>Local or remote enactment</a:t>
            </a:r>
          </a:p>
        </p:txBody>
      </p:sp>
      <p:sp>
        <p:nvSpPr>
          <p:cNvPr id="77829"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575A51E-D1E5-47BA-93E3-14B6D23E49CF}" type="slidenum">
              <a:rPr lang="en-US" altLang="en-US">
                <a:latin typeface="Arial" panose="020B0604020202020204" pitchFamily="34" charset="0"/>
              </a:rPr>
              <a:pPr algn="r" eaLnBrk="1" hangingPunct="1">
                <a:spcBef>
                  <a:spcPct val="0"/>
                </a:spcBef>
                <a:buClrTx/>
                <a:buFontTx/>
                <a:buNone/>
              </a:pPr>
              <a:t>37</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274904"/>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B9F0AC8-C205-4A1A-8EBD-E6AA57F769CE}"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38</a:t>
            </a:fld>
            <a:endParaRPr lang="en-US" altLang="en-US" smtClean="0">
              <a:latin typeface="Arial" panose="020B0604020202020204" pitchFamily="34" charset="0"/>
              <a:ea typeface="ＭＳ Ｐゴシック" panose="020B0600070205080204" pitchFamily="34" charset="-128"/>
            </a:endParaRPr>
          </a:p>
        </p:txBody>
      </p:sp>
      <p:sp>
        <p:nvSpPr>
          <p:cNvPr id="79875"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05C729D-3E74-4EB4-8900-B3BC53BAADB2}" type="slidenum">
              <a:rPr lang="en-US" altLang="en-US">
                <a:latin typeface="Arial" panose="020B0604020202020204" pitchFamily="34" charset="0"/>
              </a:rPr>
              <a:pPr algn="r" eaLnBrk="1" hangingPunct="1">
                <a:spcBef>
                  <a:spcPct val="0"/>
                </a:spcBef>
                <a:buClrTx/>
                <a:buFontTx/>
                <a:buNone/>
              </a:pPr>
              <a:t>38</a:t>
            </a:fld>
            <a:endParaRPr lang="en-US" altLang="en-US">
              <a:latin typeface="Arial" panose="020B0604020202020204" pitchFamily="34" charset="0"/>
            </a:endParaRPr>
          </a:p>
        </p:txBody>
      </p:sp>
      <p:sp>
        <p:nvSpPr>
          <p:cNvPr id="79876"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47C1868-B940-491E-992D-F2DCD10DD45E}" type="slidenum">
              <a:rPr lang="en-US" altLang="en-US">
                <a:latin typeface="Arial" panose="020B0604020202020204" pitchFamily="34" charset="0"/>
              </a:rPr>
              <a:pPr algn="r" eaLnBrk="1" hangingPunct="1">
                <a:spcBef>
                  <a:spcPct val="0"/>
                </a:spcBef>
                <a:buClrTx/>
                <a:buFontTx/>
                <a:buNone/>
              </a:pPr>
              <a:t>38</a:t>
            </a:fld>
            <a:endParaRPr lang="en-US" altLang="en-US">
              <a:latin typeface="Arial" panose="020B0604020202020204" pitchFamily="34" charset="0"/>
            </a:endParaRPr>
          </a:p>
        </p:txBody>
      </p:sp>
      <p:sp>
        <p:nvSpPr>
          <p:cNvPr id="79877"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E17BB8-A201-4520-A89B-120533DBDC19}" type="slidenum">
              <a:rPr lang="en-US" altLang="en-US">
                <a:latin typeface="Calibri" panose="020F0502020204030204" pitchFamily="34" charset="0"/>
              </a:rPr>
              <a:pPr algn="r" eaLnBrk="1" hangingPunct="1">
                <a:spcBef>
                  <a:spcPct val="0"/>
                </a:spcBef>
                <a:buClrTx/>
                <a:buFontTx/>
                <a:buNone/>
              </a:pPr>
              <a:t>38</a:t>
            </a:fld>
            <a:endParaRPr lang="en-US" altLang="en-US">
              <a:latin typeface="Calibri" panose="020F0502020204030204" pitchFamily="34" charset="0"/>
            </a:endParaRPr>
          </a:p>
        </p:txBody>
      </p:sp>
      <p:sp>
        <p:nvSpPr>
          <p:cNvPr id="79878" name="Rectangle 4"/>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79879" name="Text Box 5"/>
          <p:cNvSpPr txBox="1">
            <a:spLocks noChangeArrowheads="1"/>
          </p:cNvSpPr>
          <p:nvPr/>
        </p:nvSpPr>
        <p:spPr bwMode="auto">
          <a:xfrm>
            <a:off x="679768" y="4690269"/>
            <a:ext cx="5438140" cy="44434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16762"/>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7D7F1B-EA47-49CB-BBE3-0A004954CDAD}"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39</a:t>
            </a:fld>
            <a:endParaRPr lang="en-US" altLang="en-US" smtClean="0">
              <a:latin typeface="Arial" panose="020B0604020202020204" pitchFamily="34" charset="0"/>
              <a:ea typeface="ＭＳ Ｐゴシック" panose="020B0600070205080204" pitchFamily="34" charset="-128"/>
            </a:endParaRPr>
          </a:p>
        </p:txBody>
      </p:sp>
      <p:sp>
        <p:nvSpPr>
          <p:cNvPr id="81923"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81924"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5"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74D6140-33C8-474D-B254-282C3C273A91}" type="slidenum">
              <a:rPr lang="en-US" altLang="en-US">
                <a:latin typeface="Arial" panose="020B0604020202020204" pitchFamily="34" charset="0"/>
              </a:rPr>
              <a:pPr algn="r" eaLnBrk="1" hangingPunct="1">
                <a:spcBef>
                  <a:spcPct val="0"/>
                </a:spcBef>
                <a:buClrTx/>
                <a:buFontTx/>
                <a:buNone/>
              </a:pPr>
              <a:t>39</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135318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C257BB1-EFB6-45F6-9846-94196BD37773}"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4</a:t>
            </a:fld>
            <a:endParaRPr lang="en-US" altLang="en-US" smtClean="0">
              <a:latin typeface="Arial" panose="020B0604020202020204" pitchFamily="34" charset="0"/>
              <a:ea typeface="ＭＳ Ｐゴシック" panose="020B0600070205080204" pitchFamily="34" charset="-128"/>
            </a:endParaRPr>
          </a:p>
        </p:txBody>
      </p:sp>
      <p:sp>
        <p:nvSpPr>
          <p:cNvPr id="10243"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0244"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n-US" altLang="en-US" i="1">
                <a:latin typeface="Arial" panose="020B0604020202020204" pitchFamily="34" charset="0"/>
              </a:rPr>
              <a:t>In November 2008 Elaine Mardis of Washington University in St. Louis and colleagues published the complete genome sequence of an individual with acute myeloid leukemia. Coming just a few years after the decade-long, multibillion dollar Human Genome Project, the paper was remarkable on several levels. For one thing, the team sequenced two human genomes, both cancerous and normal, some 140 billion bases in all. More impressive, though, was what the study omitted: the 50 human genomes Mardis sequenced that year (albeit not as deeply) for the 1,000 Genomes Project. "It's like a whole new world," she says. Welcome to the sequencing frontier. </a:t>
            </a:r>
          </a:p>
        </p:txBody>
      </p:sp>
      <p:sp>
        <p:nvSpPr>
          <p:cNvPr id="10245"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21D9009-F69E-4E9E-B19E-974ADF3E058F}" type="slidenum">
              <a:rPr lang="en-US" altLang="en-US">
                <a:latin typeface="Arial" panose="020B0604020202020204" pitchFamily="34" charset="0"/>
              </a:rPr>
              <a:pPr algn="r" eaLnBrk="1" hangingPunct="1">
                <a:spcBef>
                  <a:spcPct val="0"/>
                </a:spcBef>
                <a:buClrTx/>
                <a:buFontTx/>
                <a:buNone/>
              </a:pPr>
              <a:t>4</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0986874"/>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3761509-A2F1-42F4-ACB7-E5888C2F973D}"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40</a:t>
            </a:fld>
            <a:endParaRPr lang="en-US" altLang="en-US" smtClean="0">
              <a:latin typeface="Arial" panose="020B0604020202020204" pitchFamily="34" charset="0"/>
              <a:ea typeface="ＭＳ Ｐゴシック" panose="020B0600070205080204" pitchFamily="34" charset="-128"/>
            </a:endParaRPr>
          </a:p>
        </p:txBody>
      </p:sp>
      <p:sp>
        <p:nvSpPr>
          <p:cNvPr id="83971"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77B19D-EDB9-4BC7-B535-308621573162}" type="slidenum">
              <a:rPr lang="en-US" altLang="en-US">
                <a:latin typeface="Arial" panose="020B0604020202020204" pitchFamily="34" charset="0"/>
              </a:rPr>
              <a:pPr algn="r" eaLnBrk="1" hangingPunct="1">
                <a:spcBef>
                  <a:spcPct val="0"/>
                </a:spcBef>
                <a:buClrTx/>
                <a:buFontTx/>
                <a:buNone/>
              </a:pPr>
              <a:t>40</a:t>
            </a:fld>
            <a:endParaRPr lang="en-US" altLang="en-US">
              <a:latin typeface="Arial" panose="020B0604020202020204" pitchFamily="34" charset="0"/>
            </a:endParaRPr>
          </a:p>
        </p:txBody>
      </p:sp>
      <p:sp>
        <p:nvSpPr>
          <p:cNvPr id="83972" name="Text Box 2"/>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03FC08-37C5-4CE0-ADDD-0624EC3C88CE}" type="slidenum">
              <a:rPr lang="en-US" altLang="en-US">
                <a:latin typeface="Arial" panose="020B0604020202020204" pitchFamily="34" charset="0"/>
              </a:rPr>
              <a:pPr algn="r" eaLnBrk="1" hangingPunct="1">
                <a:spcBef>
                  <a:spcPct val="0"/>
                </a:spcBef>
                <a:buClrTx/>
                <a:buFontTx/>
                <a:buNone/>
              </a:pPr>
              <a:t>40</a:t>
            </a:fld>
            <a:endParaRPr lang="en-US" altLang="en-US">
              <a:latin typeface="Arial" panose="020B0604020202020204" pitchFamily="34" charset="0"/>
            </a:endParaRPr>
          </a:p>
        </p:txBody>
      </p:sp>
      <p:sp>
        <p:nvSpPr>
          <p:cNvPr id="83973"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3DFE5DA-A542-4C3B-9A36-78D94319EFF3}" type="slidenum">
              <a:rPr lang="en-US" altLang="en-US">
                <a:latin typeface="Arial" panose="020B0604020202020204" pitchFamily="34" charset="0"/>
              </a:rPr>
              <a:pPr algn="r" eaLnBrk="1" hangingPunct="1">
                <a:spcBef>
                  <a:spcPct val="0"/>
                </a:spcBef>
                <a:buClrTx/>
                <a:buFontTx/>
                <a:buNone/>
              </a:pPr>
              <a:t>40</a:t>
            </a:fld>
            <a:endParaRPr lang="en-US" altLang="en-US">
              <a:latin typeface="Arial" panose="020B0604020202020204" pitchFamily="34" charset="0"/>
            </a:endParaRPr>
          </a:p>
        </p:txBody>
      </p:sp>
      <p:sp>
        <p:nvSpPr>
          <p:cNvPr id="83974" name="Rectangle 4"/>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83975" name="Text Box 5"/>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43125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A098ED-B5C4-485D-82F4-E0CEF2F68B43}"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41</a:t>
            </a:fld>
            <a:endParaRPr lang="en-US" altLang="en-US" smtClean="0">
              <a:latin typeface="Arial" panose="020B0604020202020204" pitchFamily="34" charset="0"/>
              <a:ea typeface="ＭＳ Ｐゴシック" panose="020B0600070205080204" pitchFamily="34" charset="-128"/>
            </a:endParaRPr>
          </a:p>
        </p:txBody>
      </p:sp>
      <p:sp>
        <p:nvSpPr>
          <p:cNvPr id="86019"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86020"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21"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841F83C-DCB5-404D-8963-94F7F447B542}" type="slidenum">
              <a:rPr lang="en-US" altLang="en-US">
                <a:latin typeface="Arial" panose="020B0604020202020204" pitchFamily="34" charset="0"/>
              </a:rPr>
              <a:pPr algn="r" eaLnBrk="1" hangingPunct="1">
                <a:spcBef>
                  <a:spcPct val="0"/>
                </a:spcBef>
                <a:buClrTx/>
                <a:buFontTx/>
                <a:buNone/>
              </a:pPr>
              <a:t>41</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262431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0FFEFA1-FA9B-413C-A8B0-C8F79A0108A6}"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5</a:t>
            </a:fld>
            <a:endParaRPr lang="en-US" altLang="en-US" smtClean="0">
              <a:latin typeface="Arial" panose="020B0604020202020204" pitchFamily="34" charset="0"/>
              <a:ea typeface="ＭＳ Ｐゴシック" panose="020B0600070205080204" pitchFamily="34" charset="-128"/>
            </a:endParaRPr>
          </a:p>
        </p:txBody>
      </p:sp>
      <p:sp>
        <p:nvSpPr>
          <p:cNvPr id="12291"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2292"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2293" name="Text Box 3"/>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80820A4-2409-4C83-945E-7CB6D7CCB60F}" type="slidenum">
              <a:rPr lang="en-US" altLang="en-US">
                <a:latin typeface="Arial" panose="020B0604020202020204" pitchFamily="34" charset="0"/>
              </a:rPr>
              <a:pPr algn="r" eaLnBrk="1" hangingPunct="1">
                <a:spcBef>
                  <a:spcPct val="0"/>
                </a:spcBef>
                <a:buClrTx/>
                <a:buFontTx/>
                <a:buNone/>
              </a:pPr>
              <a:t>5</a:t>
            </a:fld>
            <a:endParaRPr lang="en-US"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471229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37D67C6-8179-461F-92F6-3FE330F747F3}"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6</a:t>
            </a:fld>
            <a:endParaRPr lang="en-US" altLang="en-US" smtClean="0">
              <a:latin typeface="Arial" panose="020B0604020202020204" pitchFamily="34" charset="0"/>
              <a:ea typeface="ＭＳ Ｐゴシック" panose="020B0600070205080204" pitchFamily="34" charset="-128"/>
            </a:endParaRPr>
          </a:p>
        </p:txBody>
      </p:sp>
      <p:sp>
        <p:nvSpPr>
          <p:cNvPr id="14339" name="Text Box 1"/>
          <p:cNvSpPr txBox="1">
            <a:spLocks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93D80F6-B1C2-4AA5-B2F7-6AB9634077A9}" type="slidenum">
              <a:rPr lang="en-US" altLang="en-US">
                <a:latin typeface="Arial" panose="020B0604020202020204" pitchFamily="34" charset="0"/>
              </a:rPr>
              <a:pPr algn="r" eaLnBrk="1" hangingPunct="1">
                <a:spcBef>
                  <a:spcPct val="0"/>
                </a:spcBef>
                <a:buClrTx/>
                <a:buFontTx/>
                <a:buNone/>
              </a:pPr>
              <a:t>6</a:t>
            </a:fld>
            <a:endParaRPr lang="en-US" altLang="en-US">
              <a:latin typeface="Arial" panose="020B0604020202020204" pitchFamily="34" charset="0"/>
            </a:endParaRPr>
          </a:p>
        </p:txBody>
      </p:sp>
      <p:sp>
        <p:nvSpPr>
          <p:cNvPr id="14340" name="Rectangle 2"/>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4341" name="Text Box 3"/>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963509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F92D5AA-6173-4E16-81B1-118E92E4DEFF}"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7</a:t>
            </a:fld>
            <a:endParaRPr lang="en-US" altLang="en-US" smtClean="0">
              <a:latin typeface="Arial" panose="020B0604020202020204" pitchFamily="34" charset="0"/>
              <a:ea typeface="ＭＳ Ｐゴシック" panose="020B0600070205080204" pitchFamily="34" charset="-128"/>
            </a:endParaRPr>
          </a:p>
        </p:txBody>
      </p:sp>
      <p:sp>
        <p:nvSpPr>
          <p:cNvPr id="16387"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768" y="4690269"/>
            <a:ext cx="5438140" cy="4443413"/>
          </a:xfrm>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355384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8F34564-ADA0-4006-B3C5-8E4F1EF11296}" type="slidenum">
              <a:rPr lang="en-US" altLang="en-US" smtClean="0">
                <a:latin typeface="Arial" panose="020B0604020202020204" pitchFamily="34" charset="0"/>
                <a:ea typeface="ＭＳ Ｐゴシック" panose="020B0600070205080204" pitchFamily="34" charset="-128"/>
              </a:rPr>
              <a:pPr>
                <a:spcBef>
                  <a:spcPct val="0"/>
                </a:spcBef>
                <a:buClrTx/>
                <a:buFontTx/>
                <a:buNone/>
              </a:pPr>
              <a:t>8</a:t>
            </a:fld>
            <a:endParaRPr lang="en-US" altLang="en-US" smtClean="0">
              <a:latin typeface="Arial" panose="020B0604020202020204" pitchFamily="34" charset="0"/>
              <a:ea typeface="ＭＳ Ｐゴシック" panose="020B0600070205080204" pitchFamily="34" charset="-128"/>
            </a:endParaRPr>
          </a:p>
        </p:txBody>
      </p:sp>
      <p:sp>
        <p:nvSpPr>
          <p:cNvPr id="18435" name="Rectangle 1"/>
          <p:cNvSpPr>
            <a:spLocks noGrp="1" noRot="1" noChangeAspect="1" noChangeArrowheads="1" noTextEdit="1"/>
          </p:cNvSpPr>
          <p:nvPr>
            <p:ph type="sldImg"/>
          </p:nvPr>
        </p:nvSpPr>
        <p:spPr>
          <a:xfrm>
            <a:off x="931863" y="741363"/>
            <a:ext cx="4933950" cy="3702050"/>
          </a:xfrm>
          <a:solidFill>
            <a:srgbClr val="FFFFFF"/>
          </a:solidFill>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8436" name="Text Box 2"/>
          <p:cNvSpPr txBox="1">
            <a:spLocks noChangeArrowheads="1"/>
          </p:cNvSpPr>
          <p:nvPr/>
        </p:nvSpPr>
        <p:spPr bwMode="auto">
          <a:xfrm>
            <a:off x="679768" y="4690269"/>
            <a:ext cx="5438140" cy="44434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31092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97CAE69-943B-48CF-A6CB-3D4E7E9E4E8B}" type="slidenum">
              <a:rPr lang="en-GB" altLang="en-US" smtClean="0">
                <a:latin typeface="Arial" panose="020B0604020202020204" pitchFamily="34" charset="0"/>
                <a:ea typeface="ＭＳ Ｐゴシック" panose="020B0600070205080204" pitchFamily="34" charset="-128"/>
              </a:rPr>
              <a:pPr>
                <a:spcBef>
                  <a:spcPct val="0"/>
                </a:spcBef>
                <a:buClrTx/>
                <a:buFontTx/>
                <a:buNone/>
              </a:pPr>
              <a:t>9</a:t>
            </a:fld>
            <a:endParaRPr lang="en-GB"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88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082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11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26988"/>
            <a:ext cx="2087562" cy="655002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6088" y="-26988"/>
            <a:ext cx="6115050" cy="65500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84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89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687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6088" y="1125538"/>
            <a:ext cx="4037012" cy="539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5500" y="1125538"/>
            <a:ext cx="4038600" cy="539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421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08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43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820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20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8089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141538" y="339725"/>
            <a:ext cx="6532562" cy="730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46088" y="1125538"/>
            <a:ext cx="8228012" cy="539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92950" y="6172200"/>
            <a:ext cx="205105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029" name="Picture 4"/>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156325"/>
            <a:ext cx="755650"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030" name="Picture 5"/>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350"/>
            <a:ext cx="1663700" cy="711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r" defTabSz="449263" rtl="0" eaLnBrk="0" fontAlgn="base" hangingPunct="0">
        <a:spcBef>
          <a:spcPct val="0"/>
        </a:spcBef>
        <a:spcAft>
          <a:spcPct val="0"/>
        </a:spcAft>
        <a:buClr>
          <a:srgbClr val="000000"/>
        </a:buClr>
        <a:buSzPct val="100000"/>
        <a:buFont typeface="Times New Roman" panose="02020603050405020304" pitchFamily="18" charset="0"/>
        <a:defRPr sz="3900" b="1" kern="1200">
          <a:solidFill>
            <a:srgbClr val="004674"/>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2pPr>
      <a:lvl3pPr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3pPr>
      <a:lvl4pPr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4pPr>
      <a:lvl5pPr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5pPr>
      <a:lvl6pPr marL="2514600" indent="-228600"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6pPr>
      <a:lvl7pPr marL="2971800" indent="-228600"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7pPr>
      <a:lvl8pPr marL="3429000" indent="-228600"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8pPr>
      <a:lvl9pPr marL="3886200" indent="-228600" algn="r" defTabSz="449263" rtl="0" eaLnBrk="0" fontAlgn="base" hangingPunct="0">
        <a:spcBef>
          <a:spcPct val="0"/>
        </a:spcBef>
        <a:spcAft>
          <a:spcPct val="0"/>
        </a:spcAft>
        <a:buClr>
          <a:srgbClr val="000000"/>
        </a:buClr>
        <a:buSzPct val="100000"/>
        <a:buFont typeface="Times New Roman" panose="02020603050405020304" pitchFamily="18" charset="0"/>
        <a:defRPr sz="3900" b="1">
          <a:solidFill>
            <a:srgbClr val="004674"/>
          </a:solidFill>
          <a:latin typeface="Calibri" panose="020F0502020204030204" pitchFamily="34"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verna.org.uk/" TargetMode="External"/><Relationship Id="rId4" Type="http://schemas.openxmlformats.org/officeDocument/2006/relationships/image" Target="../media/image4.png"/><Relationship Id="rId5" Type="http://schemas.openxmlformats.org/officeDocument/2006/relationships/hyperlink" Target="http://creativecommons.org/licenses/by/3.0/deed.en_GB"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www.economist.com/node/2152859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jpe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jpeg"/><Relationship Id="rId10"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093/nar/gkt328" TargetMode="External"/><Relationship Id="rId4" Type="http://schemas.openxmlformats.org/officeDocument/2006/relationships/image" Target="../media/image59.png"/><Relationship Id="rId5" Type="http://schemas.openxmlformats.org/officeDocument/2006/relationships/hyperlink" Target="http://www.taverna.org.uk/"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www.taverna.org.uk/"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8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jpe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jpeg"/><Relationship Id="rId7" Type="http://schemas.openxmlformats.org/officeDocument/2006/relationships/image" Target="../media/image89.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jpeg"/><Relationship Id="rId6" Type="http://schemas.openxmlformats.org/officeDocument/2006/relationships/image" Target="../media/image98.jpeg"/><Relationship Id="rId7" Type="http://schemas.openxmlformats.org/officeDocument/2006/relationships/image" Target="../media/image89.png"/><Relationship Id="rId8" Type="http://schemas.openxmlformats.org/officeDocument/2006/relationships/hyperlink" Target="http://dx.doi.org/10.1186/1471-2164-14-127" TargetMode="External"/><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9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9" Type="http://schemas.openxmlformats.org/officeDocument/2006/relationships/image" Target="../media/image108.png"/><Relationship Id="rId20" Type="http://schemas.openxmlformats.org/officeDocument/2006/relationships/image" Target="../media/image118.png"/><Relationship Id="rId10" Type="http://schemas.openxmlformats.org/officeDocument/2006/relationships/image" Target="../media/image109.png"/><Relationship Id="rId11" Type="http://schemas.openxmlformats.org/officeDocument/2006/relationships/image" Target="../media/image110.png"/><Relationship Id="rId12" Type="http://schemas.openxmlformats.org/officeDocument/2006/relationships/image" Target="../media/image111.png"/><Relationship Id="rId13" Type="http://schemas.openxmlformats.org/officeDocument/2006/relationships/image" Target="../media/image112.jpeg"/><Relationship Id="rId14" Type="http://schemas.openxmlformats.org/officeDocument/2006/relationships/image" Target="../media/image113.png"/><Relationship Id="rId15" Type="http://schemas.openxmlformats.org/officeDocument/2006/relationships/image" Target="../media/image114.png"/><Relationship Id="rId16" Type="http://schemas.openxmlformats.org/officeDocument/2006/relationships/image" Target="../media/image1.png"/><Relationship Id="rId17" Type="http://schemas.openxmlformats.org/officeDocument/2006/relationships/image" Target="../media/image115.png"/><Relationship Id="rId18" Type="http://schemas.openxmlformats.org/officeDocument/2006/relationships/image" Target="../media/image116.png"/><Relationship Id="rId19" Type="http://schemas.openxmlformats.org/officeDocument/2006/relationships/image" Target="../media/image117.png"/><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taverna.org.uk/" TargetMode="External"/><Relationship Id="rId4" Type="http://schemas.openxmlformats.org/officeDocument/2006/relationships/hyperlink" Target="http://www.myexperiment.org/" TargetMode="External"/><Relationship Id="rId5" Type="http://schemas.openxmlformats.org/officeDocument/2006/relationships/hyperlink" Target="http://www.biocatalogue.org/" TargetMode="External"/><Relationship Id="rId6" Type="http://schemas.openxmlformats.org/officeDocument/2006/relationships/image" Target="../media/image116.png"/><Relationship Id="rId7" Type="http://schemas.openxmlformats.org/officeDocument/2006/relationships/image" Target="../media/image119.png"/><Relationship Id="rId8" Type="http://schemas.openxmlformats.org/officeDocument/2006/relationships/image" Target="../media/image120.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07504" y="2132856"/>
            <a:ext cx="7989888" cy="1082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dirty="0">
                <a:solidFill>
                  <a:srgbClr val="004674"/>
                </a:solidFill>
                <a:latin typeface="+mj-lt"/>
              </a:rPr>
              <a:t>Introduction to Workflows with </a:t>
            </a:r>
            <a:r>
              <a:rPr lang="en-US" altLang="en-US" sz="3900" b="1" dirty="0" err="1">
                <a:solidFill>
                  <a:srgbClr val="004674"/>
                </a:solidFill>
                <a:latin typeface="+mj-lt"/>
              </a:rPr>
              <a:t>Taverna</a:t>
            </a:r>
            <a:r>
              <a:rPr lang="en-US" altLang="en-US" sz="3900" b="1" dirty="0">
                <a:solidFill>
                  <a:srgbClr val="004674"/>
                </a:solidFill>
                <a:latin typeface="+mj-lt"/>
              </a:rPr>
              <a:t> and </a:t>
            </a:r>
            <a:r>
              <a:rPr lang="en-US" altLang="en-US" sz="3900" b="1" dirty="0" err="1">
                <a:solidFill>
                  <a:srgbClr val="004674"/>
                </a:solidFill>
                <a:latin typeface="+mj-lt"/>
              </a:rPr>
              <a:t>myExperiment</a:t>
            </a:r>
            <a:r>
              <a:rPr lang="en-US" altLang="en-US" sz="3900" b="1" dirty="0">
                <a:solidFill>
                  <a:srgbClr val="004674"/>
                </a:solidFill>
                <a:latin typeface="+mj-lt"/>
              </a:rPr>
              <a:t/>
            </a:r>
            <a:br>
              <a:rPr lang="en-US" altLang="en-US" sz="3900" b="1" dirty="0">
                <a:solidFill>
                  <a:srgbClr val="004674"/>
                </a:solidFill>
                <a:latin typeface="+mj-lt"/>
              </a:rPr>
            </a:br>
            <a:endParaRPr lang="en-US" altLang="en-US" sz="3900" b="1" dirty="0">
              <a:solidFill>
                <a:srgbClr val="004674"/>
              </a:solidFill>
              <a:latin typeface="+mj-lt"/>
            </a:endParaRPr>
          </a:p>
        </p:txBody>
      </p:sp>
      <p:sp>
        <p:nvSpPr>
          <p:cNvPr id="4" name="Text Box 6"/>
          <p:cNvSpPr txBox="1">
            <a:spLocks noChangeArrowheads="1"/>
          </p:cNvSpPr>
          <p:nvPr/>
        </p:nvSpPr>
        <p:spPr bwMode="auto">
          <a:xfrm>
            <a:off x="1335881" y="3343632"/>
            <a:ext cx="6842125" cy="25237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ts val="550"/>
              </a:spcBef>
              <a:buClr>
                <a:schemeClr val="accent1"/>
              </a:buClr>
              <a:buSzPct val="70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2pPr>
            <a:lvl3pPr indent="-228600">
              <a:spcBef>
                <a:spcPts val="500"/>
              </a:spcBef>
              <a:buClr>
                <a:schemeClr val="accent2"/>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3pPr>
            <a:lvl4pPr indent="-228600">
              <a:spcBef>
                <a:spcPts val="400"/>
              </a:spcBef>
              <a:buClr>
                <a:srgbClr val="A5C249"/>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indent="-228600">
              <a:spcBef>
                <a:spcPts val="400"/>
              </a:spcBef>
              <a:buClr>
                <a:srgbClr val="009EE0"/>
              </a:buClr>
              <a:buSzPct val="6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indent="-228600" eaLnBrk="0" fontAlgn="base" hangingPunct="0">
              <a:spcBef>
                <a:spcPts val="400"/>
              </a:spcBef>
              <a:spcAft>
                <a:spcPct val="0"/>
              </a:spcAft>
              <a:buClr>
                <a:srgbClr val="009EE0"/>
              </a:buClr>
              <a:buSzPct val="6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indent="-228600" eaLnBrk="0" fontAlgn="base" hangingPunct="0">
              <a:spcBef>
                <a:spcPts val="400"/>
              </a:spcBef>
              <a:spcAft>
                <a:spcPct val="0"/>
              </a:spcAft>
              <a:buClr>
                <a:srgbClr val="009EE0"/>
              </a:buClr>
              <a:buSzPct val="6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indent="-228600" eaLnBrk="0" fontAlgn="base" hangingPunct="0">
              <a:spcBef>
                <a:spcPts val="400"/>
              </a:spcBef>
              <a:spcAft>
                <a:spcPct val="0"/>
              </a:spcAft>
              <a:buClr>
                <a:srgbClr val="009EE0"/>
              </a:buClr>
              <a:buSzPct val="6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indent="-228600" eaLnBrk="0" fontAlgn="base" hangingPunct="0">
              <a:spcBef>
                <a:spcPts val="400"/>
              </a:spcBef>
              <a:spcAft>
                <a:spcPct val="0"/>
              </a:spcAft>
              <a:buClr>
                <a:srgbClr val="009EE0"/>
              </a:buClr>
              <a:buSzPct val="6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defRPr/>
            </a:pPr>
            <a:r>
              <a:rPr lang="en-US" altLang="en-US" sz="2400" dirty="0" smtClean="0">
                <a:latin typeface="+mn-lt"/>
              </a:rPr>
              <a:t>Aleksandra </a:t>
            </a:r>
            <a:r>
              <a:rPr lang="en-US" altLang="en-US" sz="2400" dirty="0" err="1" smtClean="0">
                <a:latin typeface="+mn-lt"/>
              </a:rPr>
              <a:t>Pawlik</a:t>
            </a:r>
            <a:endParaRPr lang="en-GB" altLang="en-US" sz="2400" dirty="0" smtClean="0">
              <a:latin typeface="+mn-lt"/>
            </a:endParaRPr>
          </a:p>
          <a:p>
            <a:pPr algn="r" eaLnBrk="1" hangingPunct="1">
              <a:spcBef>
                <a:spcPct val="0"/>
              </a:spcBef>
              <a:buClrTx/>
              <a:buSzTx/>
              <a:buFontTx/>
              <a:buNone/>
              <a:defRPr/>
            </a:pPr>
            <a:r>
              <a:rPr lang="en-GB" altLang="en-US" sz="2400" dirty="0" smtClean="0">
                <a:latin typeface="+mn-lt"/>
              </a:rPr>
              <a:t>University of Manchester</a:t>
            </a:r>
          </a:p>
          <a:p>
            <a:pPr algn="r" eaLnBrk="1" hangingPunct="1">
              <a:spcBef>
                <a:spcPct val="0"/>
              </a:spcBef>
              <a:buClrTx/>
              <a:buSzTx/>
              <a:buFontTx/>
              <a:buNone/>
              <a:defRPr/>
            </a:pPr>
            <a:r>
              <a:rPr lang="en-US" altLang="en-US" sz="1800" dirty="0" smtClean="0">
                <a:latin typeface="+mn-lt"/>
              </a:rPr>
              <a:t> materials </a:t>
            </a:r>
            <a:r>
              <a:rPr lang="en-US" altLang="en-US" sz="1800" dirty="0" smtClean="0">
                <a:latin typeface="+mn-lt"/>
              </a:rPr>
              <a:t>by</a:t>
            </a:r>
            <a:r>
              <a:rPr lang="en-GB" altLang="en-US" sz="1800" dirty="0" smtClean="0">
                <a:latin typeface="+mn-lt"/>
              </a:rPr>
              <a:t> </a:t>
            </a:r>
            <a:r>
              <a:rPr lang="en-GB" altLang="en-US" sz="1800" dirty="0" smtClean="0">
                <a:latin typeface="+mn-lt"/>
              </a:rPr>
              <a:t>Katy </a:t>
            </a:r>
            <a:r>
              <a:rPr lang="en-GB" altLang="en-US" sz="1800" dirty="0" err="1" smtClean="0">
                <a:latin typeface="+mn-lt"/>
              </a:rPr>
              <a:t>Wolstencroft</a:t>
            </a:r>
            <a:r>
              <a:rPr lang="en-GB" altLang="en-US" sz="2400" dirty="0" smtClean="0">
                <a:latin typeface="+mn-lt"/>
              </a:rPr>
              <a:t> </a:t>
            </a:r>
            <a:r>
              <a:rPr lang="en-GB" altLang="en-US" sz="1800" dirty="0" smtClean="0">
                <a:latin typeface="+mn-lt"/>
              </a:rPr>
              <a:t>and </a:t>
            </a:r>
            <a:r>
              <a:rPr lang="en-US" altLang="en-US" sz="1800" dirty="0" smtClean="0">
                <a:latin typeface="+mn-lt"/>
              </a:rPr>
              <a:t>Aleksandra </a:t>
            </a:r>
            <a:r>
              <a:rPr lang="en-US" altLang="en-US" sz="1800" dirty="0" err="1" smtClean="0">
                <a:latin typeface="+mn-lt"/>
              </a:rPr>
              <a:t>Pawlik</a:t>
            </a:r>
            <a:endParaRPr lang="en-US" altLang="en-US" sz="1800" dirty="0" smtClean="0">
              <a:latin typeface="+mn-lt"/>
            </a:endParaRPr>
          </a:p>
          <a:p>
            <a:pPr algn="r" eaLnBrk="1" hangingPunct="1">
              <a:spcBef>
                <a:spcPct val="0"/>
              </a:spcBef>
              <a:buClrTx/>
              <a:buSzTx/>
              <a:buFontTx/>
              <a:buNone/>
              <a:defRPr/>
            </a:pPr>
            <a:r>
              <a:rPr lang="en-US" altLang="en-US" sz="1800" dirty="0" smtClean="0">
                <a:latin typeface="+mn-lt"/>
              </a:rPr>
              <a:t/>
            </a:r>
            <a:br>
              <a:rPr lang="en-US" altLang="en-US" sz="1800" dirty="0" smtClean="0">
                <a:latin typeface="+mn-lt"/>
              </a:rPr>
            </a:br>
            <a:endParaRPr lang="en-US" altLang="en-US" sz="1400" dirty="0" smtClean="0">
              <a:latin typeface="+mn-lt"/>
            </a:endParaRPr>
          </a:p>
          <a:p>
            <a:pPr algn="r" eaLnBrk="1" hangingPunct="1">
              <a:spcBef>
                <a:spcPct val="0"/>
              </a:spcBef>
              <a:buClrTx/>
              <a:buSzTx/>
              <a:buFontTx/>
              <a:buNone/>
              <a:defRPr/>
            </a:pPr>
            <a:endParaRPr lang="en-US" altLang="en-US" sz="1800" dirty="0" smtClean="0">
              <a:latin typeface="+mn-lt"/>
            </a:endParaRPr>
          </a:p>
          <a:p>
            <a:pPr algn="r" eaLnBrk="1" hangingPunct="1">
              <a:spcBef>
                <a:spcPct val="0"/>
              </a:spcBef>
              <a:buClrTx/>
              <a:buSzTx/>
              <a:buFontTx/>
              <a:buNone/>
              <a:defRPr/>
            </a:pPr>
            <a:r>
              <a:rPr lang="en-US" altLang="en-US" sz="1800" dirty="0" err="1" smtClean="0">
                <a:latin typeface="+mn-lt"/>
              </a:rPr>
              <a:t>Cranfield</a:t>
            </a:r>
            <a:r>
              <a:rPr lang="en-US" altLang="en-US" sz="1800" dirty="0" smtClean="0">
                <a:latin typeface="+mn-lt"/>
              </a:rPr>
              <a:t>, 22</a:t>
            </a:r>
            <a:r>
              <a:rPr lang="en-US" altLang="en-US" sz="1800" baseline="30000" dirty="0" smtClean="0">
                <a:latin typeface="+mn-lt"/>
              </a:rPr>
              <a:t>nd</a:t>
            </a:r>
            <a:r>
              <a:rPr lang="en-US" altLang="en-US" sz="1800" dirty="0" smtClean="0">
                <a:latin typeface="+mn-lt"/>
              </a:rPr>
              <a:t> </a:t>
            </a:r>
            <a:r>
              <a:rPr lang="en-US" altLang="en-US" sz="1800" dirty="0">
                <a:latin typeface="+mn-lt"/>
              </a:rPr>
              <a:t>J</a:t>
            </a:r>
            <a:r>
              <a:rPr lang="en-US" altLang="en-US" sz="1800" dirty="0" smtClean="0">
                <a:latin typeface="+mn-lt"/>
              </a:rPr>
              <a:t>anuary 2015</a:t>
            </a:r>
          </a:p>
          <a:p>
            <a:pPr algn="r" eaLnBrk="1" hangingPunct="1">
              <a:spcBef>
                <a:spcPct val="0"/>
              </a:spcBef>
              <a:buClrTx/>
              <a:buSzTx/>
              <a:buFont typeface="Wingdings" panose="05000000000000000000" pitchFamily="2" charset="2"/>
              <a:buNone/>
              <a:defRPr/>
            </a:pPr>
            <a:r>
              <a:rPr lang="en-GB" sz="1800" dirty="0" smtClean="0">
                <a:latin typeface="+mn-lt"/>
                <a:hlinkClick r:id="rId3"/>
              </a:rPr>
              <a:t>http://www.taverna.org.uk/</a:t>
            </a:r>
            <a:endParaRPr lang="en-GB" sz="1800" dirty="0" smtClean="0">
              <a:latin typeface="+mn-lt"/>
            </a:endParaRPr>
          </a:p>
        </p:txBody>
      </p:sp>
      <p:pic>
        <p:nvPicPr>
          <p:cNvPr id="3076" name="Picture 2" descr="http://mirrors.creativecommons.org/presskit/buttons/88x31/png/by.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5373216"/>
            <a:ext cx="12319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7" name="Rectangle 5"/>
          <p:cNvSpPr>
            <a:spLocks noChangeArrowheads="1"/>
          </p:cNvSpPr>
          <p:nvPr/>
        </p:nvSpPr>
        <p:spPr bwMode="auto">
          <a:xfrm>
            <a:off x="210815" y="5803428"/>
            <a:ext cx="3770313"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GB" altLang="en-US" sz="1000" i="1" dirty="0">
                <a:solidFill>
                  <a:schemeClr val="tx1"/>
                </a:solidFill>
                <a:latin typeface="+mn-lt"/>
              </a:rPr>
              <a:t>This work is licensed under a </a:t>
            </a:r>
          </a:p>
          <a:p>
            <a:r>
              <a:rPr lang="en-GB" altLang="en-US" sz="1000" i="1" dirty="0">
                <a:solidFill>
                  <a:schemeClr val="tx1"/>
                </a:solidFill>
                <a:latin typeface="+mn-lt"/>
                <a:hlinkClick r:id="rId5"/>
              </a:rPr>
              <a:t>Creative Commons Attribution 3.0 Unported License</a:t>
            </a:r>
            <a:endParaRPr lang="en-GB" altLang="en-US" sz="1000" i="1"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Workflows as a solution</a:t>
            </a:r>
          </a:p>
        </p:txBody>
      </p:sp>
      <p:sp>
        <p:nvSpPr>
          <p:cNvPr id="21507"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buClr>
                <a:srgbClr val="004674"/>
              </a:buClr>
              <a:buSzPct val="70000"/>
              <a:buFont typeface="Wingdings" panose="05000000000000000000" pitchFamily="2" charset="2"/>
              <a:buChar char=""/>
            </a:pPr>
            <a:r>
              <a:rPr lang="en-US" altLang="en-US" b="1"/>
              <a:t>Flow of data</a:t>
            </a:r>
            <a:r>
              <a:rPr lang="en-US" altLang="en-US"/>
              <a:t> from one tool to the next is automatic – just connect inputs and outputs</a:t>
            </a:r>
          </a:p>
          <a:p>
            <a:pPr>
              <a:buClr>
                <a:srgbClr val="004674"/>
              </a:buClr>
              <a:buSzPct val="70000"/>
              <a:buFont typeface="Wingdings" panose="05000000000000000000" pitchFamily="2" charset="2"/>
              <a:buChar char=""/>
            </a:pPr>
            <a:r>
              <a:rPr lang="en-US" altLang="en-US"/>
              <a:t>Incompatibilities overcome in the workflow with helper services (</a:t>
            </a:r>
            <a:r>
              <a:rPr lang="en-US" altLang="en-US" i="1"/>
              <a:t>shims</a:t>
            </a:r>
            <a:r>
              <a:rPr lang="en-US" altLang="en-US"/>
              <a:t>)</a:t>
            </a:r>
          </a:p>
          <a:p>
            <a:pPr lvl="1">
              <a:spcBef>
                <a:spcPts val="750"/>
              </a:spcBef>
              <a:buClr>
                <a:srgbClr val="004674"/>
              </a:buClr>
              <a:buSzPct val="70000"/>
              <a:buFont typeface="Wingdings" panose="05000000000000000000" pitchFamily="2" charset="2"/>
              <a:buChar char=""/>
            </a:pPr>
            <a:r>
              <a:rPr lang="en-US" altLang="en-US" sz="3000"/>
              <a:t>Allowing new tool combinations</a:t>
            </a:r>
          </a:p>
          <a:p>
            <a:pPr>
              <a:buClr>
                <a:srgbClr val="004674"/>
              </a:buClr>
              <a:buSzPct val="70000"/>
              <a:buFont typeface="Wingdings" panose="05000000000000000000" pitchFamily="2" charset="2"/>
              <a:buChar char=""/>
            </a:pPr>
            <a:r>
              <a:rPr lang="en-US" altLang="en-US"/>
              <a:t>Workflow engine records parameter values and algorithms – </a:t>
            </a:r>
            <a:r>
              <a:rPr lang="en-US" altLang="en-US" b="1"/>
              <a:t>provenance</a:t>
            </a:r>
            <a:r>
              <a:rPr lang="en-US" altLang="en-US"/>
              <a:t> </a:t>
            </a:r>
          </a:p>
          <a:p>
            <a:pPr>
              <a:buClr>
                <a:srgbClr val="004674"/>
              </a:buClr>
              <a:buSzPct val="70000"/>
              <a:buFont typeface="Wingdings" panose="05000000000000000000" pitchFamily="2" charset="2"/>
              <a:buChar char=""/>
            </a:pPr>
            <a:r>
              <a:rPr lang="en-US" altLang="en-US"/>
              <a:t>Workflows can include data </a:t>
            </a:r>
            <a:r>
              <a:rPr lang="en-US" altLang="en-US" b="1"/>
              <a:t>integration</a:t>
            </a:r>
            <a:r>
              <a:rPr lang="en-US" altLang="en-US"/>
              <a:t> and </a:t>
            </a:r>
            <a:r>
              <a:rPr lang="en-US" altLang="en-US" b="1"/>
              <a:t>visualization</a:t>
            </a:r>
          </a:p>
          <a:p>
            <a:pPr>
              <a:buClr>
                <a:srgbClr val="004674"/>
              </a:buClr>
              <a:buSzPct val="70000"/>
              <a:buFont typeface="Wingdings" panose="05000000000000000000" pitchFamily="2" charset="2"/>
              <a:buChar char=""/>
            </a:pPr>
            <a:r>
              <a:rPr lang="en-US" altLang="en-US" b="1"/>
              <a:t>Iteration</a:t>
            </a:r>
            <a:r>
              <a:rPr lang="en-US" altLang="en-US"/>
              <a:t> over large data sets automatic – ideal for high throughput analysis (e.g. omics)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268538" y="260350"/>
            <a:ext cx="6534150" cy="733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600" b="1">
                <a:solidFill>
                  <a:srgbClr val="004674"/>
                </a:solidFill>
              </a:rPr>
              <a:t>Reproducible Research</a:t>
            </a:r>
          </a:p>
        </p:txBody>
      </p:sp>
      <p:sp>
        <p:nvSpPr>
          <p:cNvPr id="13314"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9pPr>
          </a:lstStyle>
          <a:p>
            <a:pPr>
              <a:spcBef>
                <a:spcPts val="900"/>
              </a:spcBef>
              <a:buSzPct val="70000"/>
              <a:defRPr/>
            </a:pPr>
            <a:r>
              <a:rPr lang="en-US" altLang="en-US" sz="3600" b="1" dirty="0" smtClean="0">
                <a:latin typeface="Calibri" panose="020F0502020204030204" pitchFamily="34" charset="0"/>
              </a:rPr>
              <a:t>Preventing non-reproducible research</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An array of errors</a:t>
            </a:r>
          </a:p>
          <a:p>
            <a:pPr>
              <a:spcBef>
                <a:spcPts val="750"/>
              </a:spcBef>
              <a:buSzPct val="70000"/>
              <a:defRPr/>
            </a:pPr>
            <a:r>
              <a:rPr lang="en-US" altLang="en-US" sz="3000" dirty="0" smtClean="0">
                <a:solidFill>
                  <a:srgbClr val="7E9CE8"/>
                </a:solidFill>
                <a:latin typeface="Calibri" panose="020F0502020204030204" pitchFamily="34" charset="0"/>
                <a:hlinkClick r:id="rId3"/>
              </a:rPr>
              <a:t>http://www.economist.com/node/21528593</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Duke University, 2006 - Prediction of the course of a patient’s lung cancer using expression arrays and recommendations on different chemotherapies from cell cultures – reported in </a:t>
            </a:r>
            <a:r>
              <a:rPr lang="en-US" altLang="en-US" sz="3000" i="1" dirty="0" smtClean="0">
                <a:latin typeface="Calibri" panose="020F0502020204030204" pitchFamily="34" charset="0"/>
              </a:rPr>
              <a:t>Nature Medicine</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3 different groups could not reproduce the results and uncovered mistakes in the original work</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268538" y="465138"/>
            <a:ext cx="6534150" cy="7318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If the Analyses were done using Workflows.....</a:t>
            </a:r>
          </a:p>
        </p:txBody>
      </p:sp>
      <p:sp>
        <p:nvSpPr>
          <p:cNvPr id="14338" name="Text Box 2"/>
          <p:cNvSpPr txBox="1">
            <a:spLocks noChangeArrowheads="1"/>
          </p:cNvSpPr>
          <p:nvPr/>
        </p:nvSpPr>
        <p:spPr bwMode="auto">
          <a:xfrm>
            <a:off x="457200" y="1905000"/>
            <a:ext cx="8229600" cy="3733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a:spcBef>
                <a:spcPts val="750"/>
              </a:spcBef>
              <a:buClr>
                <a:srgbClr val="004674"/>
              </a:buClr>
              <a:buSzPct val="70000"/>
              <a:buFont typeface="Wingdings" panose="05000000000000000000" pitchFamily="2" charset="2"/>
              <a:buNone/>
              <a:defRPr/>
            </a:pPr>
            <a:endParaRPr lang="en-US" altLang="en-US" sz="3000" dirty="0" smtClean="0">
              <a:latin typeface="Calibri" panose="020F0502020204030204" pitchFamily="34" charset="0"/>
            </a:endParaRP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Reviewers could re-run the </a:t>
            </a:r>
            <a:r>
              <a:rPr lang="en-US" altLang="en-US" sz="3000" i="1" dirty="0" smtClean="0">
                <a:latin typeface="Calibri" panose="020F0502020204030204" pitchFamily="34" charset="0"/>
              </a:rPr>
              <a:t>in-</a:t>
            </a:r>
            <a:r>
              <a:rPr lang="en-US" altLang="en-US" sz="3000" i="1" dirty="0" err="1" smtClean="0">
                <a:latin typeface="Calibri" panose="020F0502020204030204" pitchFamily="34" charset="0"/>
              </a:rPr>
              <a:t>silico</a:t>
            </a:r>
            <a:r>
              <a:rPr lang="en-US" altLang="en-US" sz="3000" i="1" dirty="0" smtClean="0">
                <a:latin typeface="Calibri" panose="020F0502020204030204" pitchFamily="34" charset="0"/>
              </a:rPr>
              <a:t> </a:t>
            </a:r>
            <a:r>
              <a:rPr lang="en-US" altLang="en-US" sz="3000" dirty="0" smtClean="0">
                <a:latin typeface="Calibri" panose="020F0502020204030204" pitchFamily="34" charset="0"/>
              </a:rPr>
              <a:t>experiments and see results for themselves</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Methods could be properly examined and criticized by inspecting the workflow</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Mistakes and opportunities could be pinpointed earlier</a:t>
            </a:r>
          </a:p>
          <a:p>
            <a:pPr marL="342900">
              <a:spcBef>
                <a:spcPts val="750"/>
              </a:spcBef>
              <a:buSzPct val="70000"/>
              <a:defRPr/>
            </a:pPr>
            <a:endParaRPr lang="en-US" altLang="en-US" sz="3000" dirty="0" smtClean="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716338"/>
            <a:ext cx="2808288" cy="2270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1050" y="261938"/>
            <a:ext cx="3673475" cy="18716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27652" name="Group 3"/>
          <p:cNvGrpSpPr>
            <a:grpSpLocks/>
          </p:cNvGrpSpPr>
          <p:nvPr/>
        </p:nvGrpSpPr>
        <p:grpSpPr bwMode="auto">
          <a:xfrm>
            <a:off x="2771775" y="1773238"/>
            <a:ext cx="4175125" cy="2095500"/>
            <a:chOff x="1746" y="1117"/>
            <a:chExt cx="2630" cy="1320"/>
          </a:xfrm>
        </p:grpSpPr>
        <p:pic>
          <p:nvPicPr>
            <p:cNvPr id="27672"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46" y="1117"/>
              <a:ext cx="2630" cy="13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73" name="Text Box 5"/>
            <p:cNvSpPr txBox="1">
              <a:spLocks noChangeArrowheads="1"/>
            </p:cNvSpPr>
            <p:nvPr/>
          </p:nvSpPr>
          <p:spPr bwMode="auto">
            <a:xfrm>
              <a:off x="3288" y="1208"/>
              <a:ext cx="548" cy="2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Kepler</a:t>
              </a:r>
            </a:p>
          </p:txBody>
        </p:sp>
      </p:grpSp>
      <p:grpSp>
        <p:nvGrpSpPr>
          <p:cNvPr id="27653" name="Group 6"/>
          <p:cNvGrpSpPr>
            <a:grpSpLocks/>
          </p:cNvGrpSpPr>
          <p:nvPr/>
        </p:nvGrpSpPr>
        <p:grpSpPr bwMode="auto">
          <a:xfrm>
            <a:off x="6084888" y="981075"/>
            <a:ext cx="2874962" cy="1516063"/>
            <a:chOff x="3833" y="618"/>
            <a:chExt cx="1811" cy="955"/>
          </a:xfrm>
        </p:grpSpPr>
        <p:pic>
          <p:nvPicPr>
            <p:cNvPr id="27670" name="Picture 7"/>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33" y="618"/>
              <a:ext cx="1811" cy="92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71" name="Text Box 8"/>
            <p:cNvSpPr txBox="1">
              <a:spLocks noChangeArrowheads="1"/>
            </p:cNvSpPr>
            <p:nvPr/>
          </p:nvSpPr>
          <p:spPr bwMode="auto">
            <a:xfrm>
              <a:off x="4150" y="1320"/>
              <a:ext cx="529" cy="2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Triana</a:t>
              </a:r>
            </a:p>
          </p:txBody>
        </p:sp>
      </p:grpSp>
      <p:grpSp>
        <p:nvGrpSpPr>
          <p:cNvPr id="27654" name="Group 9"/>
          <p:cNvGrpSpPr>
            <a:grpSpLocks/>
          </p:cNvGrpSpPr>
          <p:nvPr/>
        </p:nvGrpSpPr>
        <p:grpSpPr bwMode="auto">
          <a:xfrm>
            <a:off x="2627313" y="3644901"/>
            <a:ext cx="2590800" cy="1576388"/>
            <a:chOff x="1655" y="2296"/>
            <a:chExt cx="1632" cy="993"/>
          </a:xfrm>
        </p:grpSpPr>
        <p:pic>
          <p:nvPicPr>
            <p:cNvPr id="27668" name="Picture 10"/>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169" t="7903" r="3036" b="39906"/>
            <a:stretch>
              <a:fillRect/>
            </a:stretch>
          </p:blipFill>
          <p:spPr bwMode="auto">
            <a:xfrm>
              <a:off x="1655" y="2296"/>
              <a:ext cx="1632" cy="9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18169" t="7903" r="3036" b="39906"/>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69" name="Text Box 11"/>
            <p:cNvSpPr txBox="1">
              <a:spLocks noChangeArrowheads="1"/>
            </p:cNvSpPr>
            <p:nvPr/>
          </p:nvSpPr>
          <p:spPr bwMode="auto">
            <a:xfrm>
              <a:off x="2563" y="3055"/>
              <a:ext cx="406" cy="23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b="1">
                  <a:latin typeface="+mn-lt"/>
                </a:rPr>
                <a:t>BPEL</a:t>
              </a:r>
            </a:p>
          </p:txBody>
        </p:sp>
      </p:grpSp>
      <p:grpSp>
        <p:nvGrpSpPr>
          <p:cNvPr id="27655" name="Group 12"/>
          <p:cNvGrpSpPr>
            <a:grpSpLocks/>
          </p:cNvGrpSpPr>
          <p:nvPr/>
        </p:nvGrpSpPr>
        <p:grpSpPr bwMode="auto">
          <a:xfrm>
            <a:off x="7019925" y="2852738"/>
            <a:ext cx="2459038" cy="1458912"/>
            <a:chOff x="4422" y="1797"/>
            <a:chExt cx="1549" cy="919"/>
          </a:xfrm>
        </p:grpSpPr>
        <p:pic>
          <p:nvPicPr>
            <p:cNvPr id="27666" name="Picture 13"/>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22" y="1797"/>
              <a:ext cx="1155" cy="919"/>
            </a:xfrm>
            <a:prstGeom prst="rect">
              <a:avLst/>
            </a:prstGeom>
            <a:noFill/>
            <a:ln w="9360" cap="sq">
              <a:solidFill>
                <a:srgbClr val="330066"/>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67" name="Rectangle 14"/>
            <p:cNvSpPr>
              <a:spLocks noChangeArrowheads="1"/>
            </p:cNvSpPr>
            <p:nvPr/>
          </p:nvSpPr>
          <p:spPr bwMode="auto">
            <a:xfrm>
              <a:off x="4694" y="1797"/>
              <a:ext cx="1277" cy="32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lstStyle>
              <a:lvl1pPr marL="342900" indent="-341313">
                <a:spcBef>
                  <a:spcPts val="7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450"/>
                </a:spcBef>
                <a:buClrTx/>
                <a:buSzPct val="75000"/>
                <a:buFontTx/>
                <a:buNone/>
              </a:pPr>
              <a:r>
                <a:rPr lang="en-US" altLang="en-US" sz="1800" b="1">
                  <a:latin typeface="+mn-lt"/>
                </a:rPr>
                <a:t>Ptolemy II</a:t>
              </a:r>
            </a:p>
          </p:txBody>
        </p:sp>
      </p:grpSp>
      <p:sp>
        <p:nvSpPr>
          <p:cNvPr id="27656" name="Text Box 15"/>
          <p:cNvSpPr txBox="1">
            <a:spLocks noChangeArrowheads="1"/>
          </p:cNvSpPr>
          <p:nvPr/>
        </p:nvSpPr>
        <p:spPr bwMode="auto">
          <a:xfrm>
            <a:off x="1143000" y="3733800"/>
            <a:ext cx="1017115"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Taverna</a:t>
            </a:r>
          </a:p>
        </p:txBody>
      </p:sp>
      <p:sp>
        <p:nvSpPr>
          <p:cNvPr id="27657" name="Text Box 16"/>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SzPct val="70000"/>
              <a:buFontTx/>
              <a:buNone/>
            </a:pPr>
            <a:r>
              <a:rPr lang="en-US" altLang="en-US" sz="3900" b="1">
                <a:solidFill>
                  <a:srgbClr val="004674"/>
                </a:solidFill>
                <a:latin typeface="+mn-lt"/>
              </a:rPr>
              <a:t>Different Workflow Systems</a:t>
            </a:r>
          </a:p>
        </p:txBody>
      </p:sp>
      <p:pic>
        <p:nvPicPr>
          <p:cNvPr id="27658" name="Picture 17"/>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6688" y="4508500"/>
            <a:ext cx="3897312" cy="1657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27659" name="Picture 18"/>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76250"/>
            <a:ext cx="1962150" cy="28527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27660" name="Picture 19"/>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76375" y="2205038"/>
            <a:ext cx="1409700" cy="1584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61" name="Text Box 20"/>
          <p:cNvSpPr txBox="1">
            <a:spLocks noChangeArrowheads="1"/>
          </p:cNvSpPr>
          <p:nvPr/>
        </p:nvSpPr>
        <p:spPr bwMode="auto">
          <a:xfrm>
            <a:off x="22225" y="1916113"/>
            <a:ext cx="1044575" cy="3984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VisTrails</a:t>
            </a:r>
          </a:p>
        </p:txBody>
      </p:sp>
      <p:sp>
        <p:nvSpPr>
          <p:cNvPr id="27662" name="Text Box 21"/>
          <p:cNvSpPr txBox="1">
            <a:spLocks noChangeArrowheads="1"/>
          </p:cNvSpPr>
          <p:nvPr/>
        </p:nvSpPr>
        <p:spPr bwMode="auto">
          <a:xfrm>
            <a:off x="5867400" y="6165850"/>
            <a:ext cx="899134"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Galaxy</a:t>
            </a:r>
          </a:p>
        </p:txBody>
      </p:sp>
      <p:grpSp>
        <p:nvGrpSpPr>
          <p:cNvPr id="27663" name="Group 22"/>
          <p:cNvGrpSpPr>
            <a:grpSpLocks/>
          </p:cNvGrpSpPr>
          <p:nvPr/>
        </p:nvGrpSpPr>
        <p:grpSpPr bwMode="auto">
          <a:xfrm>
            <a:off x="1116013" y="5497513"/>
            <a:ext cx="4822825" cy="1098550"/>
            <a:chOff x="703" y="3463"/>
            <a:chExt cx="3038" cy="692"/>
          </a:xfrm>
        </p:grpSpPr>
        <p:pic>
          <p:nvPicPr>
            <p:cNvPr id="27664" name="Picture 23"/>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3" y="3671"/>
              <a:ext cx="3038" cy="48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7665" name="Rectangle 24"/>
            <p:cNvSpPr>
              <a:spLocks noChangeArrowheads="1"/>
            </p:cNvSpPr>
            <p:nvPr/>
          </p:nvSpPr>
          <p:spPr bwMode="auto">
            <a:xfrm>
              <a:off x="1831" y="3463"/>
              <a:ext cx="943" cy="23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b="1">
                  <a:latin typeface="+mn-lt"/>
                </a:rPr>
                <a:t>Pipeline Pilot </a:t>
              </a: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96850" y="5585620"/>
            <a:ext cx="7729593" cy="925511"/>
          </a:xfrm>
          <a:prstGeom prst="rect">
            <a:avLst/>
          </a:prstGeom>
          <a:solidFill>
            <a:srgbClr val="E6E6FF"/>
          </a:solidFill>
          <a:ln w="2844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a:latin typeface="+mn-lt"/>
              </a:rPr>
              <a:t>Wolstencroft et al. (2013): </a:t>
            </a:r>
            <a:r>
              <a:rPr lang="en-US" altLang="en-US" sz="1800" b="1">
                <a:latin typeface="+mn-lt"/>
              </a:rPr>
              <a:t>The Taverna workflow suite: designing and executing</a:t>
            </a:r>
            <a:br>
              <a:rPr lang="en-US" altLang="en-US" sz="1800" b="1">
                <a:latin typeface="+mn-lt"/>
              </a:rPr>
            </a:br>
            <a:r>
              <a:rPr lang="en-US" altLang="en-US" sz="1800" b="1">
                <a:latin typeface="+mn-lt"/>
              </a:rPr>
              <a:t>workflows of Web Services on the desktop, web or in the cloud</a:t>
            </a:r>
            <a:r>
              <a:rPr lang="en-US" altLang="en-US" sz="1800">
                <a:latin typeface="+mn-lt"/>
              </a:rPr>
              <a:t>”, </a:t>
            </a:r>
            <a:br>
              <a:rPr lang="en-US" altLang="en-US" sz="1800">
                <a:latin typeface="+mn-lt"/>
              </a:rPr>
            </a:br>
            <a:r>
              <a:rPr lang="en-US" altLang="en-US" sz="1800" i="1">
                <a:latin typeface="+mn-lt"/>
              </a:rPr>
              <a:t>Nucleic Acids Research</a:t>
            </a:r>
            <a:r>
              <a:rPr lang="en-US" altLang="en-US" sz="1800">
                <a:latin typeface="+mn-lt"/>
              </a:rPr>
              <a:t>, </a:t>
            </a:r>
            <a:r>
              <a:rPr lang="en-US" altLang="en-US" sz="1800" b="1">
                <a:latin typeface="+mn-lt"/>
              </a:rPr>
              <a:t>41</a:t>
            </a:r>
            <a:r>
              <a:rPr lang="en-US" altLang="en-US" sz="1800">
                <a:latin typeface="+mn-lt"/>
              </a:rPr>
              <a:t>(W1): W557-W561. doi:</a:t>
            </a:r>
            <a:r>
              <a:rPr lang="en-US" altLang="en-US" sz="1800">
                <a:latin typeface="+mn-lt"/>
                <a:hlinkClick r:id="rId3"/>
              </a:rPr>
              <a:t>10.1093/nar/gkt328</a:t>
            </a:r>
          </a:p>
        </p:txBody>
      </p:sp>
      <p:pic>
        <p:nvPicPr>
          <p:cNvPr id="29699"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3575" y="1114425"/>
            <a:ext cx="5616575" cy="4259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9700" name="AutoShape 3"/>
          <p:cNvSpPr>
            <a:spLocks noChangeArrowheads="1"/>
          </p:cNvSpPr>
          <p:nvPr/>
        </p:nvSpPr>
        <p:spPr bwMode="auto">
          <a:xfrm>
            <a:off x="539750" y="908050"/>
            <a:ext cx="2808288" cy="93662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dirty="0" smtClean="0">
                <a:solidFill>
                  <a:srgbClr val="000000"/>
                </a:solidFill>
                <a:latin typeface="+mn-lt"/>
              </a:rPr>
              <a:t>Freely available,</a:t>
            </a:r>
          </a:p>
          <a:p>
            <a:pPr algn="ctr" eaLnBrk="1" hangingPunct="1">
              <a:buClrTx/>
              <a:buSzPct val="70000"/>
              <a:buFontTx/>
              <a:buNone/>
              <a:defRPr/>
            </a:pPr>
            <a:r>
              <a:rPr lang="en-US" altLang="en-US" b="1" dirty="0" smtClean="0">
                <a:solidFill>
                  <a:srgbClr val="000000"/>
                </a:solidFill>
                <a:latin typeface="+mn-lt"/>
              </a:rPr>
              <a:t>open source</a:t>
            </a:r>
          </a:p>
        </p:txBody>
      </p:sp>
      <p:sp>
        <p:nvSpPr>
          <p:cNvPr id="29701" name="AutoShape 4"/>
          <p:cNvSpPr>
            <a:spLocks noChangeArrowheads="1"/>
          </p:cNvSpPr>
          <p:nvPr/>
        </p:nvSpPr>
        <p:spPr bwMode="auto">
          <a:xfrm>
            <a:off x="539750" y="1989138"/>
            <a:ext cx="2808288" cy="93662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latin typeface="+mn-lt"/>
              </a:rPr>
              <a:t>80,000+ downloads </a:t>
            </a:r>
          </a:p>
          <a:p>
            <a:pPr algn="ctr" eaLnBrk="1" hangingPunct="1">
              <a:spcBef>
                <a:spcPct val="0"/>
              </a:spcBef>
              <a:buClrTx/>
              <a:buSzPct val="70000"/>
              <a:buFontTx/>
              <a:buNone/>
            </a:pPr>
            <a:r>
              <a:rPr lang="en-US" altLang="en-US" sz="1800">
                <a:latin typeface="+mn-lt"/>
              </a:rPr>
              <a:t>across versions</a:t>
            </a:r>
          </a:p>
        </p:txBody>
      </p:sp>
      <p:sp>
        <p:nvSpPr>
          <p:cNvPr id="29702" name="AutoShape 5"/>
          <p:cNvSpPr>
            <a:spLocks noChangeArrowheads="1"/>
          </p:cNvSpPr>
          <p:nvPr/>
        </p:nvSpPr>
        <p:spPr bwMode="auto">
          <a:xfrm>
            <a:off x="539750" y="3068638"/>
            <a:ext cx="2808288" cy="93662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latin typeface="+mn-lt"/>
              </a:rPr>
              <a:t>Installers for Windows, </a:t>
            </a:r>
            <a:br>
              <a:rPr lang="en-US" altLang="en-US" sz="1800">
                <a:latin typeface="+mn-lt"/>
              </a:rPr>
            </a:br>
            <a:r>
              <a:rPr lang="en-US" altLang="en-US" sz="1800">
                <a:latin typeface="+mn-lt"/>
              </a:rPr>
              <a:t>Mac OS X, Linux</a:t>
            </a:r>
          </a:p>
        </p:txBody>
      </p:sp>
      <p:sp>
        <p:nvSpPr>
          <p:cNvPr id="29703" name="Rectangle 6"/>
          <p:cNvSpPr>
            <a:spLocks noChangeArrowheads="1"/>
          </p:cNvSpPr>
          <p:nvPr/>
        </p:nvSpPr>
        <p:spPr bwMode="auto">
          <a:xfrm>
            <a:off x="457200" y="269875"/>
            <a:ext cx="7859713"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SzPct val="70000"/>
              <a:buFontTx/>
              <a:buNone/>
            </a:pPr>
            <a:r>
              <a:rPr lang="en-US" altLang="en-US" sz="3200" b="1" dirty="0">
                <a:solidFill>
                  <a:srgbClr val="004674"/>
                </a:solidFill>
                <a:latin typeface="+mj-lt"/>
              </a:rPr>
              <a:t>Taverna Workbench</a:t>
            </a:r>
          </a:p>
          <a:p>
            <a:pPr algn="r" eaLnBrk="1" hangingPunct="1">
              <a:spcBef>
                <a:spcPct val="0"/>
              </a:spcBef>
              <a:buClrTx/>
              <a:buSzPct val="70000"/>
              <a:buFontTx/>
              <a:buNone/>
            </a:pPr>
            <a:r>
              <a:rPr lang="en-US" altLang="en-US" sz="3200" dirty="0">
                <a:latin typeface="+mj-lt"/>
                <a:hlinkClick r:id="rId5"/>
              </a:rPr>
              <a:t>http://</a:t>
            </a:r>
            <a:r>
              <a:rPr lang="en-US" altLang="en-US" sz="3200" dirty="0" smtClean="0">
                <a:latin typeface="+mj-lt"/>
                <a:hlinkClick r:id="rId5"/>
              </a:rPr>
              <a:t>www.taverna.org.uk/</a:t>
            </a:r>
            <a:r>
              <a:rPr lang="en-US" altLang="en-US" sz="3200" dirty="0" smtClean="0">
                <a:latin typeface="+mj-lt"/>
              </a:rPr>
              <a:t> </a:t>
            </a:r>
            <a:endParaRPr lang="en-US" altLang="en-US" sz="3200" dirty="0">
              <a:latin typeface="+mj-lt"/>
            </a:endParaRPr>
          </a:p>
          <a:p>
            <a:pPr algn="r" eaLnBrk="1" hangingPunct="1">
              <a:spcBef>
                <a:spcPct val="0"/>
              </a:spcBef>
              <a:buClrTx/>
              <a:buSzPct val="70000"/>
              <a:buFontTx/>
              <a:buNone/>
            </a:pPr>
            <a:endParaRPr lang="en-US" altLang="en-US" sz="3200" dirty="0">
              <a:latin typeface="+mj-lt"/>
            </a:endParaRPr>
          </a:p>
        </p:txBody>
      </p:sp>
      <p:sp>
        <p:nvSpPr>
          <p:cNvPr id="29704" name="AutoShape 7"/>
          <p:cNvSpPr>
            <a:spLocks noChangeArrowheads="1"/>
          </p:cNvSpPr>
          <p:nvPr/>
        </p:nvSpPr>
        <p:spPr bwMode="auto">
          <a:xfrm>
            <a:off x="539750" y="4149725"/>
            <a:ext cx="2808288" cy="93662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pPr>
            <a:r>
              <a:rPr lang="en-US" altLang="en-US" sz="1800">
                <a:latin typeface="+mn-lt"/>
              </a:rPr>
              <a:t>Current version: 2.5.0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049338"/>
            <a:ext cx="4484688" cy="58086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1747" name="Rectangle 2"/>
          <p:cNvSpPr>
            <a:spLocks noChangeArrowheads="1"/>
          </p:cNvSpPr>
          <p:nvPr/>
        </p:nvSpPr>
        <p:spPr bwMode="auto">
          <a:xfrm>
            <a:off x="5470525" y="5822950"/>
            <a:ext cx="3781425"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31748" name="Text Box 3"/>
          <p:cNvSpPr txBox="1">
            <a:spLocks noChangeArrowheads="1"/>
          </p:cNvSpPr>
          <p:nvPr/>
        </p:nvSpPr>
        <p:spPr bwMode="auto">
          <a:xfrm>
            <a:off x="1116013" y="333375"/>
            <a:ext cx="7065962" cy="574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latin typeface="+mn-lt"/>
              </a:rPr>
              <a:t>Taverna Workflow System </a:t>
            </a:r>
          </a:p>
        </p:txBody>
      </p:sp>
      <p:sp>
        <p:nvSpPr>
          <p:cNvPr id="17412" name="Text Box 4"/>
          <p:cNvSpPr txBox="1">
            <a:spLocks noChangeArrowheads="1"/>
          </p:cNvSpPr>
          <p:nvPr/>
        </p:nvSpPr>
        <p:spPr bwMode="auto">
          <a:xfrm>
            <a:off x="4537075" y="908050"/>
            <a:ext cx="4498975" cy="5399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marL="0" indent="0">
              <a:spcBef>
                <a:spcPts val="700"/>
              </a:spcBef>
              <a:buClr>
                <a:srgbClr val="004674"/>
              </a:buClr>
              <a:buSzPct val="70000"/>
              <a:buFont typeface="Times New Roman" panose="02020603050405020304" pitchFamily="18" charset="0"/>
              <a:buNone/>
              <a:defRPr/>
            </a:pPr>
            <a:r>
              <a:rPr lang="en-US" altLang="en-US" sz="2800" dirty="0" smtClean="0">
                <a:latin typeface="+mn-lt"/>
              </a:rPr>
              <a:t>History:</a:t>
            </a:r>
          </a:p>
          <a:p>
            <a:pPr>
              <a:spcBef>
                <a:spcPts val="700"/>
              </a:spcBef>
              <a:buClr>
                <a:srgbClr val="004674"/>
              </a:buClr>
              <a:buSzPct val="70000"/>
              <a:buFont typeface="Wingdings" panose="05000000000000000000" pitchFamily="2" charset="2"/>
              <a:buChar char=""/>
              <a:defRPr/>
            </a:pPr>
            <a:r>
              <a:rPr lang="en-US" altLang="en-US" sz="2800" dirty="0" smtClean="0">
                <a:latin typeface="+mn-lt"/>
              </a:rPr>
              <a:t>2003: </a:t>
            </a:r>
            <a:r>
              <a:rPr lang="en-US" altLang="en-US" sz="2800" dirty="0" err="1" smtClean="0">
                <a:latin typeface="+mn-lt"/>
              </a:rPr>
              <a:t>Taverna</a:t>
            </a:r>
            <a:r>
              <a:rPr lang="en-US" altLang="en-US" sz="2800" dirty="0" smtClean="0">
                <a:latin typeface="+mn-lt"/>
              </a:rPr>
              <a:t> 0.1 </a:t>
            </a:r>
            <a:br>
              <a:rPr lang="en-US" altLang="en-US" sz="2800" dirty="0" smtClean="0">
                <a:latin typeface="+mn-lt"/>
              </a:rPr>
            </a:br>
            <a:r>
              <a:rPr lang="en-US" altLang="en-US" sz="2800" dirty="0" smtClean="0">
                <a:latin typeface="+mn-lt"/>
              </a:rPr>
              <a:t>(300 downloads)</a:t>
            </a:r>
          </a:p>
          <a:p>
            <a:pPr>
              <a:spcBef>
                <a:spcPts val="700"/>
              </a:spcBef>
              <a:buClr>
                <a:srgbClr val="004674"/>
              </a:buClr>
              <a:buSzPct val="70000"/>
              <a:buFont typeface="Wingdings" panose="05000000000000000000" pitchFamily="2" charset="2"/>
              <a:buChar char=""/>
              <a:defRPr/>
            </a:pPr>
            <a:r>
              <a:rPr lang="en-US" altLang="en-US" sz="2800" dirty="0" smtClean="0">
                <a:latin typeface="+mn-lt"/>
              </a:rPr>
              <a:t>2014: </a:t>
            </a:r>
            <a:r>
              <a:rPr lang="en-US" altLang="en-US" sz="2800" dirty="0" err="1" smtClean="0">
                <a:latin typeface="+mn-lt"/>
              </a:rPr>
              <a:t>Taverna</a:t>
            </a:r>
            <a:r>
              <a:rPr lang="en-US" altLang="en-US" sz="2800" dirty="0" smtClean="0">
                <a:latin typeface="+mn-lt"/>
              </a:rPr>
              <a:t> 2.5.0 </a:t>
            </a:r>
            <a:br>
              <a:rPr lang="en-US" altLang="en-US" sz="2800" dirty="0" smtClean="0">
                <a:latin typeface="+mn-lt"/>
              </a:rPr>
            </a:br>
            <a:r>
              <a:rPr lang="en-US" altLang="en-US" sz="2800" dirty="0" smtClean="0">
                <a:latin typeface="+mn-lt"/>
              </a:rPr>
              <a:t>(5100 downloads)</a:t>
            </a:r>
          </a:p>
          <a:p>
            <a:pPr marL="0" indent="0">
              <a:spcBef>
                <a:spcPts val="700"/>
              </a:spcBef>
              <a:buClr>
                <a:srgbClr val="004674"/>
              </a:buClr>
              <a:buSzPct val="70000"/>
              <a:buFont typeface="Times New Roman" panose="02020603050405020304" pitchFamily="18" charset="0"/>
              <a:buNone/>
              <a:defRPr/>
            </a:pPr>
            <a:r>
              <a:rPr lang="en-US" altLang="en-US" sz="2800" dirty="0" smtClean="0">
                <a:latin typeface="+mn-lt"/>
              </a:rPr>
              <a:t>Products:</a:t>
            </a:r>
          </a:p>
          <a:p>
            <a:pPr>
              <a:spcBef>
                <a:spcPts val="700"/>
              </a:spcBef>
              <a:buClr>
                <a:srgbClr val="004674"/>
              </a:buClr>
              <a:buSzPct val="70000"/>
              <a:buFont typeface="Wingdings" panose="05000000000000000000" pitchFamily="2" charset="2"/>
              <a:buChar char=""/>
              <a:defRPr/>
            </a:pPr>
            <a:r>
              <a:rPr lang="en-US" altLang="en-US" sz="2800" dirty="0" err="1" smtClean="0">
                <a:latin typeface="+mn-lt"/>
              </a:rPr>
              <a:t>Taverna</a:t>
            </a:r>
            <a:r>
              <a:rPr lang="en-US" altLang="en-US" sz="2800" dirty="0" smtClean="0">
                <a:latin typeface="+mn-lt"/>
              </a:rPr>
              <a:t> Workbench</a:t>
            </a:r>
          </a:p>
          <a:p>
            <a:pPr>
              <a:spcBef>
                <a:spcPts val="700"/>
              </a:spcBef>
              <a:buClr>
                <a:srgbClr val="004674"/>
              </a:buClr>
              <a:buSzPct val="70000"/>
              <a:buFont typeface="Wingdings" panose="05000000000000000000" pitchFamily="2" charset="2"/>
              <a:buChar char=""/>
              <a:defRPr/>
            </a:pPr>
            <a:r>
              <a:rPr lang="en-US" altLang="en-US" sz="2800" dirty="0" err="1" smtClean="0">
                <a:latin typeface="+mn-lt"/>
              </a:rPr>
              <a:t>Taverna</a:t>
            </a:r>
            <a:r>
              <a:rPr lang="en-US" altLang="en-US" sz="2800" dirty="0" smtClean="0">
                <a:latin typeface="+mn-lt"/>
              </a:rPr>
              <a:t> Server</a:t>
            </a:r>
          </a:p>
          <a:p>
            <a:pPr>
              <a:spcBef>
                <a:spcPts val="700"/>
              </a:spcBef>
              <a:buClr>
                <a:srgbClr val="004674"/>
              </a:buClr>
              <a:buSzPct val="70000"/>
              <a:buFont typeface="Wingdings" panose="05000000000000000000" pitchFamily="2" charset="2"/>
              <a:buChar char=""/>
              <a:defRPr/>
            </a:pPr>
            <a:r>
              <a:rPr lang="en-US" altLang="en-US" sz="2800" dirty="0" err="1" smtClean="0">
                <a:latin typeface="+mn-lt"/>
              </a:rPr>
              <a:t>Taverna</a:t>
            </a:r>
            <a:r>
              <a:rPr lang="en-US" altLang="en-US" sz="2800" dirty="0" smtClean="0">
                <a:latin typeface="+mn-lt"/>
              </a:rPr>
              <a:t> Command line</a:t>
            </a:r>
          </a:p>
          <a:p>
            <a:pPr>
              <a:spcBef>
                <a:spcPts val="700"/>
              </a:spcBef>
              <a:buClr>
                <a:srgbClr val="004674"/>
              </a:buClr>
              <a:buSzPct val="70000"/>
              <a:buFont typeface="Wingdings" panose="05000000000000000000" pitchFamily="2" charset="2"/>
              <a:buChar char=""/>
              <a:defRPr/>
            </a:pPr>
            <a:r>
              <a:rPr lang="en-US" altLang="en-US" sz="2800" dirty="0" err="1" smtClean="0">
                <a:latin typeface="+mn-lt"/>
              </a:rPr>
              <a:t>Taverna</a:t>
            </a:r>
            <a:r>
              <a:rPr lang="en-US" altLang="en-US" sz="2800" dirty="0" smtClean="0">
                <a:latin typeface="+mn-lt"/>
              </a:rPr>
              <a:t> Online</a:t>
            </a:r>
          </a:p>
          <a:p>
            <a:pPr>
              <a:spcBef>
                <a:spcPts val="700"/>
              </a:spcBef>
              <a:buClr>
                <a:srgbClr val="004674"/>
              </a:buClr>
              <a:buSzPct val="70000"/>
              <a:buFont typeface="Wingdings" panose="05000000000000000000" pitchFamily="2" charset="2"/>
              <a:buChar char=""/>
              <a:defRPr/>
            </a:pPr>
            <a:r>
              <a:rPr lang="en-US" altLang="en-US" sz="2800" dirty="0" smtClean="0">
                <a:latin typeface="+mn-lt"/>
              </a:rPr>
              <a:t>Taverna Player</a:t>
            </a:r>
          </a:p>
          <a:p>
            <a:pPr>
              <a:spcBef>
                <a:spcPts val="700"/>
              </a:spcBef>
              <a:buClr>
                <a:srgbClr val="004674"/>
              </a:buClr>
              <a:buSzPct val="70000"/>
              <a:buFont typeface="Wingdings" panose="05000000000000000000" pitchFamily="2" charset="2"/>
              <a:buChar char=""/>
              <a:defRPr/>
            </a:pPr>
            <a:r>
              <a:rPr lang="en-US" altLang="en-US" sz="2800" dirty="0" smtClean="0">
                <a:latin typeface="+mn-lt"/>
              </a:rPr>
              <a:t>Plugins and integrations</a:t>
            </a:r>
          </a:p>
          <a:p>
            <a:pPr marL="342900">
              <a:spcBef>
                <a:spcPts val="700"/>
              </a:spcBef>
              <a:buSzPct val="70000"/>
              <a:defRPr/>
            </a:pPr>
            <a:endParaRPr lang="en-US" altLang="en-US" sz="2800" dirty="0" smtClean="0">
              <a:latin typeface="+mn-lt"/>
            </a:endParaRPr>
          </a:p>
        </p:txBody>
      </p:sp>
      <p:sp>
        <p:nvSpPr>
          <p:cNvPr id="31750" name="Rectangle 1"/>
          <p:cNvSpPr>
            <a:spLocks noChangeArrowheads="1"/>
          </p:cNvSpPr>
          <p:nvPr/>
        </p:nvSpPr>
        <p:spPr bwMode="auto">
          <a:xfrm>
            <a:off x="112713" y="679450"/>
            <a:ext cx="2713037"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spcBef>
                <a:spcPts val="700"/>
              </a:spcBef>
              <a:buClr>
                <a:srgbClr val="004674"/>
              </a:buClr>
              <a:buSzPct val="70000"/>
              <a:buFont typeface="Times New Roman" panose="02020603050405020304" pitchFamily="18" charset="0"/>
              <a:buNone/>
            </a:pPr>
            <a:r>
              <a:rPr lang="en-US" altLang="en-US">
                <a:solidFill>
                  <a:srgbClr val="7E9CE8"/>
                </a:solidFill>
                <a:latin typeface="+mn-lt"/>
                <a:hlinkClick r:id="rId4"/>
              </a:rPr>
              <a:t>http://www.taverna.org.uk</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470525" y="5822950"/>
            <a:ext cx="3781425"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33795" name="Text Box 3"/>
          <p:cNvSpPr txBox="1">
            <a:spLocks noChangeArrowheads="1"/>
          </p:cNvSpPr>
          <p:nvPr/>
        </p:nvSpPr>
        <p:spPr bwMode="auto">
          <a:xfrm>
            <a:off x="1116013" y="333375"/>
            <a:ext cx="7920037" cy="574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latin typeface="+mn-lt"/>
              </a:rPr>
              <a:t>Taverna editions and extensibility</a:t>
            </a:r>
          </a:p>
        </p:txBody>
      </p:sp>
      <p:sp>
        <p:nvSpPr>
          <p:cNvPr id="33796" name="Text Box 4"/>
          <p:cNvSpPr txBox="1">
            <a:spLocks noChangeArrowheads="1"/>
          </p:cNvSpPr>
          <p:nvPr/>
        </p:nvSpPr>
        <p:spPr bwMode="auto">
          <a:xfrm>
            <a:off x="4859338" y="1125538"/>
            <a:ext cx="46863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spcBef>
                <a:spcPts val="700"/>
              </a:spcBef>
              <a:buClr>
                <a:srgbClr val="004674"/>
              </a:buClr>
              <a:buSzPct val="70000"/>
              <a:buFont typeface="Wingdings" panose="05000000000000000000" pitchFamily="2" charset="2"/>
              <a:buChar char=""/>
            </a:pPr>
            <a:r>
              <a:rPr lang="en-US" altLang="en-US" sz="2800">
                <a:latin typeface="+mn-lt"/>
              </a:rPr>
              <a:t>Core</a:t>
            </a:r>
          </a:p>
          <a:p>
            <a:pPr>
              <a:spcBef>
                <a:spcPts val="700"/>
              </a:spcBef>
              <a:buClr>
                <a:srgbClr val="004674"/>
              </a:buClr>
              <a:buSzPct val="70000"/>
              <a:buFont typeface="Wingdings" panose="05000000000000000000" pitchFamily="2" charset="2"/>
              <a:buChar char=""/>
            </a:pPr>
            <a:r>
              <a:rPr lang="en-US" altLang="en-US" sz="2800">
                <a:latin typeface="+mn-lt"/>
              </a:rPr>
              <a:t>Astronomy</a:t>
            </a:r>
          </a:p>
          <a:p>
            <a:pPr>
              <a:spcBef>
                <a:spcPts val="700"/>
              </a:spcBef>
              <a:buClr>
                <a:srgbClr val="004674"/>
              </a:buClr>
              <a:buSzPct val="70000"/>
              <a:buFont typeface="Wingdings" panose="05000000000000000000" pitchFamily="2" charset="2"/>
              <a:buChar char=""/>
            </a:pPr>
            <a:r>
              <a:rPr lang="en-US" altLang="en-US" sz="2800" b="1">
                <a:latin typeface="+mn-lt"/>
              </a:rPr>
              <a:t>Bioinformatics</a:t>
            </a:r>
          </a:p>
          <a:p>
            <a:pPr>
              <a:spcBef>
                <a:spcPts val="700"/>
              </a:spcBef>
              <a:buClr>
                <a:srgbClr val="004674"/>
              </a:buClr>
              <a:buSzPct val="70000"/>
              <a:buFont typeface="Wingdings" panose="05000000000000000000" pitchFamily="2" charset="2"/>
              <a:buChar char=""/>
            </a:pPr>
            <a:r>
              <a:rPr lang="en-US" altLang="en-US" sz="2800">
                <a:latin typeface="+mn-lt"/>
              </a:rPr>
              <a:t>Biodiversity</a:t>
            </a:r>
          </a:p>
          <a:p>
            <a:pPr>
              <a:spcBef>
                <a:spcPts val="700"/>
              </a:spcBef>
              <a:buClr>
                <a:srgbClr val="004674"/>
              </a:buClr>
              <a:buSzPct val="70000"/>
              <a:buFont typeface="Wingdings" panose="05000000000000000000" pitchFamily="2" charset="2"/>
              <a:buChar char=""/>
            </a:pPr>
            <a:r>
              <a:rPr lang="en-US" altLang="en-US" sz="2800">
                <a:latin typeface="+mn-lt"/>
              </a:rPr>
              <a:t>Digital Preservation</a:t>
            </a:r>
          </a:p>
          <a:p>
            <a:pPr>
              <a:spcBef>
                <a:spcPts val="700"/>
              </a:spcBef>
              <a:buClr>
                <a:srgbClr val="004674"/>
              </a:buClr>
              <a:buSzPct val="70000"/>
              <a:buFont typeface="Wingdings" panose="05000000000000000000" pitchFamily="2" charset="2"/>
              <a:buChar char=""/>
            </a:pPr>
            <a:r>
              <a:rPr lang="en-US" altLang="en-US" sz="2800">
                <a:latin typeface="+mn-lt"/>
              </a:rPr>
              <a:t>Enterprise</a:t>
            </a:r>
          </a:p>
          <a:p>
            <a:pPr>
              <a:spcBef>
                <a:spcPts val="700"/>
              </a:spcBef>
              <a:buClr>
                <a:srgbClr val="004674"/>
              </a:buClr>
              <a:buSzPct val="70000"/>
              <a:buFont typeface="Wingdings" panose="05000000000000000000" pitchFamily="2" charset="2"/>
              <a:buChar char=""/>
            </a:pPr>
            <a:endParaRPr lang="en-US" altLang="en-US" sz="2800">
              <a:latin typeface="+mn-lt"/>
            </a:endParaRPr>
          </a:p>
        </p:txBody>
      </p:sp>
      <p:sp>
        <p:nvSpPr>
          <p:cNvPr id="33797" name="Text Box 4"/>
          <p:cNvSpPr txBox="1">
            <a:spLocks noChangeArrowheads="1"/>
          </p:cNvSpPr>
          <p:nvPr/>
        </p:nvSpPr>
        <p:spPr bwMode="auto">
          <a:xfrm>
            <a:off x="187325" y="1119188"/>
            <a:ext cx="4686300" cy="5118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spcBef>
                <a:spcPts val="700"/>
              </a:spcBef>
              <a:buClr>
                <a:srgbClr val="004674"/>
              </a:buClr>
              <a:buSzPct val="70000"/>
            </a:pPr>
            <a:r>
              <a:rPr lang="en-US" altLang="en-US" sz="2800">
                <a:latin typeface="+mn-lt"/>
              </a:rPr>
              <a:t>Taverna is a generic workflow system that can be extended by </a:t>
            </a:r>
            <a:r>
              <a:rPr lang="en-US" altLang="en-US" sz="2800" b="1">
                <a:latin typeface="+mn-lt"/>
              </a:rPr>
              <a:t>plugins</a:t>
            </a:r>
            <a:r>
              <a:rPr lang="en-US" altLang="en-US" sz="2800">
                <a:latin typeface="+mn-lt"/>
              </a:rPr>
              <a:t> and customized for use in different domains.</a:t>
            </a:r>
          </a:p>
          <a:p>
            <a:pPr>
              <a:spcBef>
                <a:spcPts val="700"/>
              </a:spcBef>
              <a:buClr>
                <a:srgbClr val="004674"/>
              </a:buClr>
              <a:buSzPct val="70000"/>
            </a:pPr>
            <a:endParaRPr lang="en-US" altLang="en-US" sz="2800">
              <a:latin typeface="+mn-lt"/>
            </a:endParaRPr>
          </a:p>
          <a:p>
            <a:pPr>
              <a:spcBef>
                <a:spcPts val="700"/>
              </a:spcBef>
              <a:buClr>
                <a:srgbClr val="004674"/>
              </a:buClr>
              <a:buSzPct val="70000"/>
            </a:pPr>
            <a:r>
              <a:rPr lang="en-US" altLang="en-US" sz="2800">
                <a:latin typeface="+mn-lt"/>
              </a:rPr>
              <a:t>The Taverna </a:t>
            </a:r>
            <a:r>
              <a:rPr lang="en-US" altLang="en-US" sz="2800" b="1">
                <a:latin typeface="+mn-lt"/>
              </a:rPr>
              <a:t>editions</a:t>
            </a:r>
            <a:r>
              <a:rPr lang="en-US" altLang="en-US" sz="2800">
                <a:latin typeface="+mn-lt"/>
              </a:rPr>
              <a:t> are pre-built downloads of Taverna with plugins for the most popular domains.</a:t>
            </a:r>
          </a:p>
        </p:txBody>
      </p:sp>
      <p:sp>
        <p:nvSpPr>
          <p:cNvPr id="3" name="Rectangle 2"/>
          <p:cNvSpPr/>
          <p:nvPr/>
        </p:nvSpPr>
        <p:spPr>
          <a:xfrm>
            <a:off x="1444625" y="6234113"/>
            <a:ext cx="5905500" cy="369887"/>
          </a:xfrm>
          <a:prstGeom prst="rect">
            <a:avLst/>
          </a:prstGeom>
        </p:spPr>
        <p:txBody>
          <a:bodyPr>
            <a:spAutoFit/>
          </a:bodyPr>
          <a:lstStyle/>
          <a:p>
            <a:pPr>
              <a:buClr>
                <a:srgbClr val="000000"/>
              </a:buClr>
              <a:buSzPct val="100000"/>
              <a:buFont typeface="Times New Roman" panose="02020603050405020304" pitchFamily="18" charset="0"/>
              <a:buNone/>
              <a:defRPr/>
            </a:pPr>
            <a:r>
              <a:rPr lang="en-GB" dirty="0">
                <a:solidFill>
                  <a:schemeClr val="tx1"/>
                </a:solidFill>
                <a:latin typeface="+mn-lt"/>
                <a:ea typeface="+mn-ea"/>
                <a:cs typeface="Arial" panose="020B0604020202020204" pitchFamily="34" charset="0"/>
              </a:rPr>
              <a:t>http://www.taverna.org.uk/download/workbench/2-5/</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7713" y="1225550"/>
            <a:ext cx="6450012" cy="4973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18434" name="Group 2"/>
          <p:cNvGrpSpPr>
            <a:grpSpLocks/>
          </p:cNvGrpSpPr>
          <p:nvPr/>
        </p:nvGrpSpPr>
        <p:grpSpPr bwMode="auto">
          <a:xfrm>
            <a:off x="6257925" y="865188"/>
            <a:ext cx="2354263" cy="2025650"/>
            <a:chOff x="3942" y="545"/>
            <a:chExt cx="1483" cy="1276"/>
          </a:xfrm>
        </p:grpSpPr>
        <p:sp>
          <p:nvSpPr>
            <p:cNvPr id="35855" name="Rectangle 3"/>
            <p:cNvSpPr>
              <a:spLocks noChangeArrowheads="1"/>
            </p:cNvSpPr>
            <p:nvPr/>
          </p:nvSpPr>
          <p:spPr bwMode="auto">
            <a:xfrm>
              <a:off x="4292" y="679"/>
              <a:ext cx="1133" cy="907"/>
            </a:xfrm>
            <a:prstGeom prst="rect">
              <a:avLst/>
            </a:prstGeom>
            <a:solidFill>
              <a:srgbClr val="330066"/>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Pct val="70000"/>
                <a:buFontTx/>
                <a:buNone/>
              </a:pPr>
              <a:r>
                <a:rPr lang="en-US" altLang="en-US" sz="1800">
                  <a:solidFill>
                    <a:srgbClr val="FFFFFF"/>
                  </a:solidFill>
                  <a:latin typeface="+mn-lt"/>
                </a:rPr>
                <a:t>Workflow engine </a:t>
              </a:r>
            </a:p>
            <a:p>
              <a:pPr>
                <a:spcBef>
                  <a:spcPct val="0"/>
                </a:spcBef>
                <a:buClrTx/>
                <a:buSzPct val="70000"/>
                <a:buFontTx/>
                <a:buNone/>
              </a:pPr>
              <a:r>
                <a:rPr lang="en-US" altLang="en-US" sz="1800">
                  <a:solidFill>
                    <a:srgbClr val="FFFFFF"/>
                  </a:solidFill>
                  <a:latin typeface="+mn-lt"/>
                </a:rPr>
                <a:t>to run workflows</a:t>
              </a:r>
            </a:p>
          </p:txBody>
        </p:sp>
        <p:sp>
          <p:nvSpPr>
            <p:cNvPr id="35856" name="AutoShape 4"/>
            <p:cNvSpPr>
              <a:spLocks noChangeArrowheads="1"/>
            </p:cNvSpPr>
            <p:nvPr/>
          </p:nvSpPr>
          <p:spPr bwMode="auto">
            <a:xfrm rot="14220000" flipV="1">
              <a:off x="4115" y="546"/>
              <a:ext cx="316" cy="582"/>
            </a:xfrm>
            <a:prstGeom prst="curvedLeftArrow">
              <a:avLst>
                <a:gd name="adj1" fmla="val 36835"/>
                <a:gd name="adj2" fmla="val 73671"/>
                <a:gd name="adj3" fmla="val 33333"/>
              </a:avLst>
            </a:prstGeom>
            <a:solidFill>
              <a:srgbClr val="CC0066"/>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35857" name="AutoShape 5"/>
            <p:cNvSpPr>
              <a:spLocks noChangeArrowheads="1"/>
            </p:cNvSpPr>
            <p:nvPr/>
          </p:nvSpPr>
          <p:spPr bwMode="auto">
            <a:xfrm rot="-6780000">
              <a:off x="4404" y="1290"/>
              <a:ext cx="280" cy="583"/>
            </a:xfrm>
            <a:prstGeom prst="curvedRightArrow">
              <a:avLst>
                <a:gd name="adj1" fmla="val 41643"/>
                <a:gd name="adj2" fmla="val 83286"/>
                <a:gd name="adj3" fmla="val 33333"/>
              </a:avLst>
            </a:prstGeom>
            <a:solidFill>
              <a:srgbClr val="CC0066"/>
            </a:solidFill>
            <a:ln w="936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sp>
        <p:nvSpPr>
          <p:cNvPr id="18438" name="AutoShape 6"/>
          <p:cNvSpPr>
            <a:spLocks noChangeArrowheads="1"/>
          </p:cNvSpPr>
          <p:nvPr/>
        </p:nvSpPr>
        <p:spPr bwMode="auto">
          <a:xfrm>
            <a:off x="265113" y="1893888"/>
            <a:ext cx="1676400" cy="425450"/>
          </a:xfrm>
          <a:prstGeom prst="roundRect">
            <a:avLst>
              <a:gd name="adj" fmla="val 16667"/>
            </a:avLst>
          </a:prstGeom>
          <a:gradFill rotWithShape="0">
            <a:gsLst>
              <a:gs pos="0">
                <a:srgbClr val="FFFF99"/>
              </a:gs>
              <a:gs pos="100000">
                <a:srgbClr val="FFFFFF"/>
              </a:gs>
            </a:gsLst>
            <a:lin ang="5400000" scaled="1"/>
          </a:gra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latin typeface="+mn-lt"/>
              </a:rPr>
              <a:t>List of services</a:t>
            </a:r>
          </a:p>
        </p:txBody>
      </p:sp>
      <p:sp>
        <p:nvSpPr>
          <p:cNvPr id="18439" name="AutoShape 7"/>
          <p:cNvSpPr>
            <a:spLocks noChangeArrowheads="1"/>
          </p:cNvSpPr>
          <p:nvPr/>
        </p:nvSpPr>
        <p:spPr bwMode="auto">
          <a:xfrm>
            <a:off x="6715125" y="3371850"/>
            <a:ext cx="2051050" cy="625475"/>
          </a:xfrm>
          <a:prstGeom prst="roundRect">
            <a:avLst>
              <a:gd name="adj" fmla="val 16667"/>
            </a:avLst>
          </a:prstGeom>
          <a:gradFill rotWithShape="0">
            <a:gsLst>
              <a:gs pos="0">
                <a:srgbClr val="FFFF99"/>
              </a:gs>
              <a:gs pos="100000">
                <a:srgbClr val="FFFFFF"/>
              </a:gs>
            </a:gsLst>
            <a:lin ang="5400000" scaled="1"/>
          </a:gra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latin typeface="+mn-lt"/>
              </a:rPr>
              <a:t>Construct and </a:t>
            </a:r>
          </a:p>
          <a:p>
            <a:pPr algn="ctr" eaLnBrk="1" hangingPunct="1">
              <a:spcBef>
                <a:spcPct val="0"/>
              </a:spcBef>
              <a:buClrTx/>
              <a:buSzPct val="70000"/>
              <a:buFontTx/>
              <a:buNone/>
            </a:pPr>
            <a:r>
              <a:rPr lang="en-US" altLang="en-US" sz="1800">
                <a:latin typeface="+mn-lt"/>
              </a:rPr>
              <a:t>visualise workflows</a:t>
            </a:r>
          </a:p>
        </p:txBody>
      </p:sp>
      <p:sp>
        <p:nvSpPr>
          <p:cNvPr id="35846" name="Text Box 8"/>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latin typeface="+mn-lt"/>
              </a:rPr>
              <a:t>Taverna Workbench</a:t>
            </a:r>
          </a:p>
        </p:txBody>
      </p:sp>
      <p:grpSp>
        <p:nvGrpSpPr>
          <p:cNvPr id="18441" name="Group 9"/>
          <p:cNvGrpSpPr>
            <a:grpSpLocks/>
          </p:cNvGrpSpPr>
          <p:nvPr/>
        </p:nvGrpSpPr>
        <p:grpSpPr bwMode="auto">
          <a:xfrm>
            <a:off x="6300788" y="4900613"/>
            <a:ext cx="2735262" cy="574675"/>
            <a:chOff x="3969" y="3087"/>
            <a:chExt cx="1723" cy="362"/>
          </a:xfrm>
        </p:grpSpPr>
        <p:sp>
          <p:nvSpPr>
            <p:cNvPr id="35853" name="Rectangle 10"/>
            <p:cNvSpPr>
              <a:spLocks noChangeArrowheads="1"/>
            </p:cNvSpPr>
            <p:nvPr/>
          </p:nvSpPr>
          <p:spPr bwMode="auto">
            <a:xfrm>
              <a:off x="3969" y="3087"/>
              <a:ext cx="1723" cy="362"/>
            </a:xfrm>
            <a:prstGeom prst="rect">
              <a:avLst/>
            </a:prstGeom>
            <a:solidFill>
              <a:srgbClr val="92D050"/>
            </a:solidFill>
            <a:ln w="9360" cap="sq">
              <a:solidFill>
                <a:srgbClr val="F9F9F9"/>
              </a:solidFill>
              <a:miter lim="800000"/>
              <a:headEnd/>
              <a:tailEnd/>
            </a:ln>
            <a:effectLst>
              <a:outerShdw dist="20160" dir="5400000" algn="ctr" rotWithShape="0">
                <a:srgbClr val="808080">
                  <a:alpha val="38033"/>
                </a:srgbClr>
              </a:outerShdw>
            </a:effec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Pct val="70000"/>
                <a:buFontTx/>
                <a:buNone/>
              </a:pPr>
              <a:r>
                <a:rPr lang="en-US" altLang="en-US" sz="1400">
                  <a:latin typeface="+mn-lt"/>
                </a:rPr>
                <a:t>Web Services</a:t>
              </a:r>
            </a:p>
          </p:txBody>
        </p:sp>
        <p:sp>
          <p:nvSpPr>
            <p:cNvPr id="35854" name="Rectangle 11"/>
            <p:cNvSpPr>
              <a:spLocks noChangeArrowheads="1"/>
            </p:cNvSpPr>
            <p:nvPr/>
          </p:nvSpPr>
          <p:spPr bwMode="auto">
            <a:xfrm>
              <a:off x="4831" y="3133"/>
              <a:ext cx="816" cy="271"/>
            </a:xfrm>
            <a:prstGeom prst="rect">
              <a:avLst/>
            </a:prstGeom>
            <a:solidFill>
              <a:srgbClr val="008000"/>
            </a:solidFill>
            <a:ln w="25560" cap="sq">
              <a:solidFill>
                <a:srgbClr val="BCBCBC"/>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ct val="0"/>
                </a:spcBef>
                <a:buClrTx/>
                <a:buSzPct val="70000"/>
                <a:buFontTx/>
                <a:buNone/>
              </a:pPr>
              <a:r>
                <a:rPr lang="en-US" altLang="en-US" sz="1200">
                  <a:solidFill>
                    <a:srgbClr val="FFFFFF"/>
                  </a:solidFill>
                  <a:latin typeface="+mn-lt"/>
                </a:rPr>
                <a:t>e.g. KEGG</a:t>
              </a:r>
            </a:p>
          </p:txBody>
        </p:sp>
      </p:grpSp>
      <p:sp>
        <p:nvSpPr>
          <p:cNvPr id="18444" name="Line 12"/>
          <p:cNvSpPr>
            <a:spLocks noChangeShapeType="1"/>
          </p:cNvSpPr>
          <p:nvPr/>
        </p:nvSpPr>
        <p:spPr bwMode="auto">
          <a:xfrm flipH="1" flipV="1">
            <a:off x="5851525" y="3683000"/>
            <a:ext cx="1443038" cy="1084263"/>
          </a:xfrm>
          <a:prstGeom prst="line">
            <a:avLst/>
          </a:prstGeom>
          <a:noFill/>
          <a:ln w="57240" cap="sq">
            <a:solidFill>
              <a:srgbClr val="990033"/>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pic>
        <p:nvPicPr>
          <p:cNvPr id="18445" name="Picture 1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35700" y="5541963"/>
            <a:ext cx="2847975" cy="6699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18446" name="Group 14"/>
          <p:cNvGrpSpPr>
            <a:grpSpLocks/>
          </p:cNvGrpSpPr>
          <p:nvPr/>
        </p:nvGrpSpPr>
        <p:grpSpPr bwMode="auto">
          <a:xfrm>
            <a:off x="6296025" y="6248400"/>
            <a:ext cx="2735263" cy="574675"/>
            <a:chOff x="3966" y="3936"/>
            <a:chExt cx="1723" cy="362"/>
          </a:xfrm>
        </p:grpSpPr>
        <p:sp>
          <p:nvSpPr>
            <p:cNvPr id="35851" name="Rectangle 15"/>
            <p:cNvSpPr>
              <a:spLocks noChangeArrowheads="1"/>
            </p:cNvSpPr>
            <p:nvPr/>
          </p:nvSpPr>
          <p:spPr bwMode="auto">
            <a:xfrm>
              <a:off x="3966" y="3936"/>
              <a:ext cx="1723" cy="362"/>
            </a:xfrm>
            <a:prstGeom prst="rect">
              <a:avLst/>
            </a:prstGeom>
            <a:solidFill>
              <a:srgbClr val="0066FF"/>
            </a:solidFill>
            <a:ln w="9360" cap="sq">
              <a:solidFill>
                <a:srgbClr val="598888"/>
              </a:solidFill>
              <a:miter lim="800000"/>
              <a:headEnd/>
              <a:tailEnd/>
            </a:ln>
            <a:effectLst>
              <a:outerShdw dist="23040" dir="5400000" algn="ctr" rotWithShape="0">
                <a:srgbClr val="808080">
                  <a:alpha val="35036"/>
                </a:srgbClr>
              </a:outerShdw>
            </a:effec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Pct val="70000"/>
                <a:buFontTx/>
                <a:buNone/>
              </a:pPr>
              <a:r>
                <a:rPr lang="en-US" altLang="en-US" sz="1400">
                  <a:solidFill>
                    <a:srgbClr val="FFFFFF"/>
                  </a:solidFill>
                  <a:latin typeface="+mn-lt"/>
                </a:rPr>
                <a:t>Programming</a:t>
              </a:r>
            </a:p>
            <a:p>
              <a:pPr>
                <a:spcBef>
                  <a:spcPct val="0"/>
                </a:spcBef>
                <a:buClrTx/>
                <a:buSzPct val="70000"/>
                <a:buFontTx/>
                <a:buNone/>
              </a:pPr>
              <a:r>
                <a:rPr lang="en-US" altLang="en-US" sz="1400">
                  <a:solidFill>
                    <a:srgbClr val="FFFFFF"/>
                  </a:solidFill>
                  <a:latin typeface="+mn-lt"/>
                </a:rPr>
                <a:t>libraries</a:t>
              </a:r>
            </a:p>
          </p:txBody>
        </p:sp>
        <p:sp>
          <p:nvSpPr>
            <p:cNvPr id="35852" name="Rectangle 16"/>
            <p:cNvSpPr>
              <a:spLocks noChangeArrowheads="1"/>
            </p:cNvSpPr>
            <p:nvPr/>
          </p:nvSpPr>
          <p:spPr bwMode="auto">
            <a:xfrm>
              <a:off x="4828" y="3981"/>
              <a:ext cx="816" cy="271"/>
            </a:xfrm>
            <a:prstGeom prst="rect">
              <a:avLst/>
            </a:prstGeom>
            <a:solidFill>
              <a:srgbClr val="0000CC"/>
            </a:solidFill>
            <a:ln w="25560" cap="sq">
              <a:solidFill>
                <a:srgbClr val="416464"/>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ct val="0"/>
                </a:spcBef>
                <a:buClrTx/>
                <a:buSzPct val="70000"/>
                <a:buFontTx/>
                <a:buNone/>
              </a:pPr>
              <a:r>
                <a:rPr lang="en-US" altLang="en-US" sz="1200">
                  <a:solidFill>
                    <a:srgbClr val="FFFFFF"/>
                  </a:solidFill>
                  <a:latin typeface="+mn-lt"/>
                </a:rPr>
                <a:t>e.g. libSBML</a:t>
              </a:r>
            </a:p>
          </p:txBody>
        </p:sp>
      </p:grpSp>
    </p:spTree>
  </p:cSld>
  <p:clrMapOvr>
    <a:masterClrMapping/>
  </p:clrMapOvr>
  <p:transition advTm="158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8441"/>
                                        </p:tgtEl>
                                        <p:attrNameLst>
                                          <p:attrName>style.visibility</p:attrName>
                                        </p:attrNameLst>
                                      </p:cBhvr>
                                      <p:to>
                                        <p:strVal val="visible"/>
                                      </p:to>
                                    </p:set>
                                    <p:animEffect transition="in" filter="blinds(horizontal)">
                                      <p:cBhvr additive="repl">
                                        <p:cTn id="19" dur="500"/>
                                        <p:tgtEl>
                                          <p:spTgt spid="18441"/>
                                        </p:tgtEl>
                                      </p:cBhvr>
                                    </p:animEffect>
                                  </p:childTnLst>
                                </p:cTn>
                              </p:par>
                              <p:par>
                                <p:cTn id="20" presetID="3" presetClass="entr" presetSubtype="10" fill="hold" grpId="0" nodeType="withEffect">
                                  <p:stCondLst>
                                    <p:cond delay="0"/>
                                  </p:stCondLst>
                                  <p:childTnLst>
                                    <p:set>
                                      <p:cBhvr additive="repl">
                                        <p:cTn id="21" dur="1" fill="hold">
                                          <p:stCondLst>
                                            <p:cond delay="0"/>
                                          </p:stCondLst>
                                        </p:cTn>
                                        <p:tgtEl>
                                          <p:spTgt spid="18444"/>
                                        </p:tgtEl>
                                        <p:attrNameLst>
                                          <p:attrName>style.visibility</p:attrName>
                                        </p:attrNameLst>
                                      </p:cBhvr>
                                      <p:to>
                                        <p:strVal val="visible"/>
                                      </p:to>
                                    </p:set>
                                    <p:animEffect transition="in" filter="blinds(horizontal)">
                                      <p:cBhvr additive="repl">
                                        <p:cTn id="22" dur="500"/>
                                        <p:tgtEl>
                                          <p:spTgt spid="18444"/>
                                        </p:tgtEl>
                                      </p:cBhvr>
                                    </p:animEffect>
                                  </p:childTnLst>
                                </p:cTn>
                              </p:par>
                              <p:par>
                                <p:cTn id="23" presetID="3" presetClass="entr" presetSubtype="10" fill="hold" nodeType="withEffect">
                                  <p:stCondLst>
                                    <p:cond delay="0"/>
                                  </p:stCondLst>
                                  <p:childTnLst>
                                    <p:set>
                                      <p:cBhvr additive="repl">
                                        <p:cTn id="24" dur="1" fill="hold">
                                          <p:stCondLst>
                                            <p:cond delay="0"/>
                                          </p:stCondLst>
                                        </p:cTn>
                                        <p:tgtEl>
                                          <p:spTgt spid="18445"/>
                                        </p:tgtEl>
                                        <p:attrNameLst>
                                          <p:attrName>style.visibility</p:attrName>
                                        </p:attrNameLst>
                                      </p:cBhvr>
                                      <p:to>
                                        <p:strVal val="visible"/>
                                      </p:to>
                                    </p:set>
                                    <p:animEffect transition="in" filter="blinds(horizontal)">
                                      <p:cBhvr additive="repl">
                                        <p:cTn id="25" dur="500"/>
                                        <p:tgtEl>
                                          <p:spTgt spid="18445"/>
                                        </p:tgtEl>
                                      </p:cBhvr>
                                    </p:animEffect>
                                  </p:childTnLst>
                                </p:cTn>
                              </p:par>
                              <p:par>
                                <p:cTn id="26" presetID="3" presetClass="entr" presetSubtype="10" fill="hold" nodeType="withEffect">
                                  <p:stCondLst>
                                    <p:cond delay="0"/>
                                  </p:stCondLst>
                                  <p:childTnLst>
                                    <p:set>
                                      <p:cBhvr additive="repl">
                                        <p:cTn id="27" dur="1" fill="hold">
                                          <p:stCondLst>
                                            <p:cond delay="0"/>
                                          </p:stCondLst>
                                        </p:cTn>
                                        <p:tgtEl>
                                          <p:spTgt spid="18446"/>
                                        </p:tgtEl>
                                        <p:attrNameLst>
                                          <p:attrName>style.visibility</p:attrName>
                                        </p:attrNameLst>
                                      </p:cBhvr>
                                      <p:to>
                                        <p:strVal val="visible"/>
                                      </p:to>
                                    </p:set>
                                    <p:animEffect transition="in" filter="blinds(horizontal)">
                                      <p:cBhvr additive="repl">
                                        <p:cTn id="28"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258888" y="260350"/>
            <a:ext cx="7813675" cy="1081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rPr>
              <a:t>Using Tools and Services</a:t>
            </a:r>
            <a:br>
              <a:rPr lang="en-US" altLang="en-US" sz="3900" b="1">
                <a:solidFill>
                  <a:srgbClr val="004674"/>
                </a:solidFill>
              </a:rPr>
            </a:br>
            <a:r>
              <a:rPr lang="en-US" altLang="en-US" sz="3900" b="1">
                <a:solidFill>
                  <a:srgbClr val="004674"/>
                </a:solidFill>
              </a:rPr>
              <a:t> from Taverna workflows</a:t>
            </a:r>
          </a:p>
        </p:txBody>
      </p:sp>
      <p:sp>
        <p:nvSpPr>
          <p:cNvPr id="37891" name="Text Box 2"/>
          <p:cNvSpPr txBox="1">
            <a:spLocks noChangeArrowheads="1"/>
          </p:cNvSpPr>
          <p:nvPr/>
        </p:nvSpPr>
        <p:spPr bwMode="auto">
          <a:xfrm>
            <a:off x="611188" y="1268413"/>
            <a:ext cx="8229600" cy="4525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marL="690563" indent="-3476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700"/>
              </a:spcBef>
              <a:buClr>
                <a:srgbClr val="004674"/>
              </a:buClr>
              <a:buSzPct val="70000"/>
              <a:buFont typeface="Wingdings" panose="05000000000000000000" pitchFamily="2" charset="2"/>
              <a:buChar char=""/>
            </a:pPr>
            <a:r>
              <a:rPr lang="en-US" altLang="en-US" sz="2800"/>
              <a:t>Web Services</a:t>
            </a:r>
          </a:p>
          <a:p>
            <a:pPr lvl="1" eaLnBrk="1" hangingPunct="1">
              <a:spcBef>
                <a:spcPts val="600"/>
              </a:spcBef>
              <a:buClr>
                <a:srgbClr val="5DA4DA"/>
              </a:buClr>
              <a:buSzPct val="70000"/>
              <a:buFont typeface="Wingdings" panose="05000000000000000000" pitchFamily="2" charset="2"/>
              <a:buChar char=""/>
            </a:pPr>
            <a:r>
              <a:rPr lang="en-US" altLang="en-US" sz="2400"/>
              <a:t>WSDL</a:t>
            </a:r>
          </a:p>
          <a:p>
            <a:pPr lvl="1" eaLnBrk="1" hangingPunct="1">
              <a:spcBef>
                <a:spcPts val="600"/>
              </a:spcBef>
              <a:buClr>
                <a:srgbClr val="5DA4DA"/>
              </a:buClr>
              <a:buSzPct val="70000"/>
              <a:buFont typeface="Wingdings" panose="05000000000000000000" pitchFamily="2" charset="2"/>
              <a:buChar char=""/>
            </a:pPr>
            <a:r>
              <a:rPr lang="en-US" altLang="en-US" sz="2400"/>
              <a:t>REST</a:t>
            </a:r>
          </a:p>
          <a:p>
            <a:pPr eaLnBrk="1" hangingPunct="1">
              <a:spcBef>
                <a:spcPts val="700"/>
              </a:spcBef>
              <a:buClr>
                <a:srgbClr val="004674"/>
              </a:buClr>
              <a:buSzPct val="70000"/>
              <a:buFont typeface="Wingdings" panose="05000000000000000000" pitchFamily="2" charset="2"/>
              <a:buChar char=""/>
            </a:pPr>
            <a:r>
              <a:rPr lang="en-US" altLang="en-US" sz="2800"/>
              <a:t>Data services</a:t>
            </a:r>
          </a:p>
          <a:p>
            <a:pPr lvl="1" eaLnBrk="1" hangingPunct="1">
              <a:spcBef>
                <a:spcPts val="700"/>
              </a:spcBef>
              <a:buClr>
                <a:srgbClr val="004674"/>
              </a:buClr>
              <a:buSzPct val="70000"/>
              <a:buFont typeface="Wingdings" panose="05000000000000000000" pitchFamily="2" charset="2"/>
              <a:buChar char=""/>
            </a:pPr>
            <a:r>
              <a:rPr lang="en-US" altLang="en-US" sz="2800"/>
              <a:t>BioMart </a:t>
            </a:r>
          </a:p>
          <a:p>
            <a:pPr eaLnBrk="1" hangingPunct="1">
              <a:spcBef>
                <a:spcPts val="700"/>
              </a:spcBef>
              <a:buClr>
                <a:srgbClr val="004674"/>
              </a:buClr>
              <a:buSzPct val="70000"/>
              <a:buFont typeface="Wingdings" panose="05000000000000000000" pitchFamily="2" charset="2"/>
              <a:buChar char=""/>
            </a:pPr>
            <a:r>
              <a:rPr lang="en-US" altLang="en-US" sz="2800"/>
              <a:t>Local scripts:</a:t>
            </a:r>
          </a:p>
          <a:p>
            <a:pPr lvl="1">
              <a:buClr>
                <a:srgbClr val="5DA4DA"/>
              </a:buClr>
              <a:buSzPct val="70000"/>
              <a:buFont typeface="Wingdings" panose="05000000000000000000" pitchFamily="2" charset="2"/>
              <a:buChar char=""/>
            </a:pPr>
            <a:r>
              <a:rPr lang="en-US" altLang="en-US" sz="2800"/>
              <a:t>R</a:t>
            </a:r>
          </a:p>
          <a:p>
            <a:pPr lvl="1">
              <a:buClr>
                <a:srgbClr val="5DA4DA"/>
              </a:buClr>
              <a:buSzPct val="70000"/>
              <a:buFont typeface="Wingdings" panose="05000000000000000000" pitchFamily="2" charset="2"/>
              <a:buChar char=""/>
            </a:pPr>
            <a:r>
              <a:rPr lang="en-US" altLang="en-US" sz="2800"/>
              <a:t>Beanshell</a:t>
            </a:r>
          </a:p>
          <a:p>
            <a:pPr lvl="1">
              <a:buClr>
                <a:srgbClr val="5DA4DA"/>
              </a:buClr>
              <a:buSzPct val="70000"/>
              <a:buFont typeface="Wingdings" panose="05000000000000000000" pitchFamily="2" charset="2"/>
              <a:buChar char=""/>
            </a:pPr>
            <a:r>
              <a:rPr lang="en-US" altLang="en-US" sz="2800"/>
              <a:t>Command line (e.g. Python, Perl)</a:t>
            </a:r>
          </a:p>
          <a:p>
            <a:pPr eaLnBrk="1" hangingPunct="1">
              <a:spcBef>
                <a:spcPts val="700"/>
              </a:spcBef>
              <a:buClr>
                <a:srgbClr val="004674"/>
              </a:buClr>
              <a:buSzPct val="70000"/>
              <a:buFont typeface="Wingdings" panose="05000000000000000000" pitchFamily="2" charset="2"/>
              <a:buChar char=""/>
            </a:pPr>
            <a:r>
              <a:rPr lang="en-US" altLang="en-US" sz="2800"/>
              <a:t>Other workflows</a:t>
            </a:r>
          </a:p>
          <a:p>
            <a:pPr eaLnBrk="1" hangingPunct="1">
              <a:spcBef>
                <a:spcPts val="700"/>
              </a:spcBef>
              <a:buClr>
                <a:srgbClr val="004674"/>
              </a:buClr>
              <a:buSzPct val="70000"/>
              <a:buFont typeface="Wingdings" panose="05000000000000000000" pitchFamily="2" charset="2"/>
              <a:buChar char=""/>
            </a:pPr>
            <a:r>
              <a:rPr lang="en-US" altLang="en-US" sz="2800"/>
              <a:t>And more..... Add your own!</a:t>
            </a:r>
          </a:p>
          <a:p>
            <a:pPr eaLnBrk="1" hangingPunct="1">
              <a:spcBef>
                <a:spcPts val="700"/>
              </a:spcBef>
              <a:buClr>
                <a:srgbClr val="004674"/>
              </a:buClr>
              <a:buSzPct val="70000"/>
              <a:buFont typeface="Wingdings" panose="05000000000000000000" pitchFamily="2" charset="2"/>
              <a:buNone/>
            </a:pPr>
            <a:endParaRPr lang="en-US" altLang="en-US" sz="2800"/>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0563" y="2924175"/>
            <a:ext cx="3311525" cy="835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08850" y="3357563"/>
            <a:ext cx="1511300" cy="11445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37894"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9338" y="1916113"/>
            <a:ext cx="1481137" cy="658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37895"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80175" y="4364038"/>
            <a:ext cx="1228725" cy="16113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What are Web Services?</a:t>
            </a:r>
          </a:p>
        </p:txBody>
      </p:sp>
      <p:sp>
        <p:nvSpPr>
          <p:cNvPr id="39939" name="Text Box 2"/>
          <p:cNvSpPr txBox="1">
            <a:spLocks noChangeArrowheads="1"/>
          </p:cNvSpPr>
          <p:nvPr/>
        </p:nvSpPr>
        <p:spPr bwMode="auto">
          <a:xfrm>
            <a:off x="107504" y="836712"/>
            <a:ext cx="8929240" cy="5399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2900" indent="-341313">
              <a:spcBef>
                <a:spcPts val="750"/>
              </a:spcBef>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9pPr>
          </a:lstStyle>
          <a:p>
            <a:pPr>
              <a:lnSpc>
                <a:spcPct val="90000"/>
              </a:lnSpc>
              <a:buClrTx/>
              <a:buSzPct val="70000"/>
              <a:buFontTx/>
              <a:buNone/>
            </a:pPr>
            <a:r>
              <a:rPr lang="en-US" altLang="en-US" dirty="0"/>
              <a:t>	Web Services: HTTP-based programmatic access (API). </a:t>
            </a:r>
            <a:br>
              <a:rPr lang="en-US" altLang="en-US" dirty="0"/>
            </a:br>
            <a:r>
              <a:rPr lang="en-US" altLang="en-US" dirty="0"/>
              <a:t/>
            </a:r>
            <a:br>
              <a:rPr lang="en-US" altLang="en-US" dirty="0"/>
            </a:br>
            <a:r>
              <a:rPr lang="en-US" altLang="en-US" dirty="0"/>
              <a:t>Instead of “</a:t>
            </a:r>
            <a:r>
              <a:rPr lang="en-US" altLang="en-US" i="1" dirty="0"/>
              <a:t>GET me the web page http://example.com/cat-pics</a:t>
            </a:r>
            <a:r>
              <a:rPr lang="en-US" altLang="en-US" dirty="0"/>
              <a:t>”, </a:t>
            </a:r>
            <a:br>
              <a:rPr lang="en-US" altLang="en-US" dirty="0"/>
            </a:br>
            <a:r>
              <a:rPr lang="en-US" altLang="en-US" dirty="0" smtClean="0"/>
              <a:t/>
            </a:r>
            <a:br>
              <a:rPr lang="en-US" altLang="en-US" dirty="0" smtClean="0"/>
            </a:br>
            <a:r>
              <a:rPr lang="en-US" altLang="en-US" dirty="0" smtClean="0"/>
              <a:t>Web </a:t>
            </a:r>
            <a:r>
              <a:rPr lang="en-US" altLang="en-US" dirty="0"/>
              <a:t>Services allow “</a:t>
            </a:r>
            <a:r>
              <a:rPr lang="en-US" altLang="en-US" i="1" dirty="0"/>
              <a:t>GET me a genome sequence http://example.com/gene/WAP_RAT</a:t>
            </a:r>
            <a:r>
              <a:rPr lang="en-US" altLang="en-US" dirty="0"/>
              <a:t>”</a:t>
            </a:r>
          </a:p>
          <a:p>
            <a:pPr>
              <a:lnSpc>
                <a:spcPct val="90000"/>
              </a:lnSpc>
              <a:buClrTx/>
              <a:buSzPct val="70000"/>
              <a:buFontTx/>
              <a:buNone/>
            </a:pPr>
            <a:endParaRPr lang="en-US" altLang="en-US" dirty="0"/>
          </a:p>
          <a:p>
            <a:pPr>
              <a:lnSpc>
                <a:spcPct val="90000"/>
              </a:lnSpc>
              <a:buClrTx/>
              <a:buSzPct val="70000"/>
            </a:pPr>
            <a:r>
              <a:rPr lang="en-US" altLang="en-US" dirty="0"/>
              <a:t>    Connect to and use remote services from your computer in an automated way</a:t>
            </a:r>
            <a:br>
              <a:rPr lang="en-US" altLang="en-US" dirty="0"/>
            </a:br>
            <a:endParaRPr lang="en-US" altLang="en-US" dirty="0"/>
          </a:p>
          <a:p>
            <a:pPr>
              <a:lnSpc>
                <a:spcPct val="90000"/>
              </a:lnSpc>
              <a:buClrTx/>
              <a:buSzTx/>
              <a:buFontTx/>
              <a:buNone/>
            </a:pPr>
            <a:r>
              <a:rPr lang="en-US" altLang="en-US" dirty="0"/>
              <a:t>	</a:t>
            </a:r>
            <a:r>
              <a:rPr lang="en-US" altLang="en-US" dirty="0">
                <a:solidFill>
                  <a:srgbClr val="FF0000"/>
                </a:solidFill>
              </a:rPr>
              <a:t>NOT </a:t>
            </a:r>
            <a:r>
              <a:rPr lang="en-US" altLang="en-US" dirty="0"/>
              <a:t>the same as services on the web (i.e. forms that shows results as a web page)</a:t>
            </a:r>
          </a:p>
          <a:p>
            <a:pPr>
              <a:lnSpc>
                <a:spcPct val="90000"/>
              </a:lnSpc>
              <a:buClrTx/>
              <a:buSzPct val="70000"/>
              <a:buFontTx/>
              <a:buNone/>
            </a:pPr>
            <a:endParaRPr lang="en-US" altLang="en-US" dirty="0"/>
          </a:p>
          <a:p>
            <a:pPr>
              <a:lnSpc>
                <a:spcPct val="90000"/>
              </a:lnSpc>
              <a:buClrTx/>
              <a:buSzPct val="70000"/>
              <a:buFontTx/>
              <a:buNone/>
            </a:pPr>
            <a:r>
              <a:rPr lang="en-US" altLang="en-US"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Data Deluge</a:t>
            </a:r>
          </a:p>
        </p:txBody>
      </p:sp>
      <p:sp>
        <p:nvSpPr>
          <p:cNvPr id="5123"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marL="690563" indent="-3476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buClr>
                <a:srgbClr val="004674"/>
              </a:buClr>
              <a:buSzPct val="70000"/>
              <a:buFont typeface="Wingdings" panose="05000000000000000000" pitchFamily="2" charset="2"/>
              <a:buNone/>
            </a:pPr>
            <a:endParaRPr lang="en-US" altLang="en-US"/>
          </a:p>
          <a:p>
            <a:pPr>
              <a:buClr>
                <a:srgbClr val="004674"/>
              </a:buClr>
              <a:buSzPct val="70000"/>
              <a:buFont typeface="Wingdings" panose="05000000000000000000" pitchFamily="2" charset="2"/>
              <a:buChar char=""/>
            </a:pPr>
            <a:r>
              <a:rPr lang="en-US" altLang="en-US"/>
              <a:t>‘Omics data</a:t>
            </a:r>
          </a:p>
          <a:p>
            <a:pPr>
              <a:buClr>
                <a:srgbClr val="004674"/>
              </a:buClr>
              <a:buSzPct val="70000"/>
              <a:buFont typeface="Wingdings" panose="05000000000000000000" pitchFamily="2" charset="2"/>
              <a:buChar char=""/>
            </a:pPr>
            <a:r>
              <a:rPr lang="en-US" altLang="en-US"/>
              <a:t>Next Gen Sequencing</a:t>
            </a:r>
          </a:p>
          <a:p>
            <a:pPr>
              <a:buClr>
                <a:srgbClr val="004674"/>
              </a:buClr>
              <a:buSzPct val="70000"/>
              <a:buFont typeface="Wingdings" panose="05000000000000000000" pitchFamily="2" charset="2"/>
              <a:buChar char=""/>
            </a:pPr>
            <a:r>
              <a:rPr lang="en-US" altLang="en-US"/>
              <a:t>eGovernment</a:t>
            </a:r>
          </a:p>
          <a:p>
            <a:pPr>
              <a:buClr>
                <a:srgbClr val="004674"/>
              </a:buClr>
              <a:buSzPct val="70000"/>
              <a:buFont typeface="Wingdings" panose="05000000000000000000" pitchFamily="2" charset="2"/>
              <a:buChar char=""/>
            </a:pPr>
            <a:r>
              <a:rPr lang="en-US" altLang="en-US"/>
              <a:t>World bank data</a:t>
            </a:r>
          </a:p>
          <a:p>
            <a:pPr>
              <a:buClr>
                <a:srgbClr val="004674"/>
              </a:buClr>
              <a:buSzPct val="70000"/>
              <a:buFont typeface="Wingdings" panose="05000000000000000000" pitchFamily="2" charset="2"/>
              <a:buChar char=""/>
            </a:pPr>
            <a:r>
              <a:rPr lang="en-US" altLang="en-US"/>
              <a:t>Climate change data</a:t>
            </a:r>
          </a:p>
          <a:p>
            <a:pPr>
              <a:buClr>
                <a:srgbClr val="004674"/>
              </a:buClr>
              <a:buSzPct val="70000"/>
              <a:buFont typeface="Wingdings" panose="05000000000000000000" pitchFamily="2" charset="2"/>
              <a:buChar char=""/>
            </a:pPr>
            <a:r>
              <a:rPr lang="en-US" altLang="en-US"/>
              <a:t>Large scale physics</a:t>
            </a:r>
          </a:p>
          <a:p>
            <a:pPr lvl="1">
              <a:buClr>
                <a:srgbClr val="5DA4DA"/>
              </a:buClr>
              <a:buSzPct val="70000"/>
              <a:buFont typeface="Wingdings" panose="05000000000000000000" pitchFamily="2" charset="2"/>
              <a:buChar char=""/>
            </a:pPr>
            <a:r>
              <a:rPr lang="en-US" altLang="en-US"/>
              <a:t>Large Hadron collider</a:t>
            </a:r>
          </a:p>
          <a:p>
            <a:pPr lvl="1">
              <a:buClr>
                <a:srgbClr val="5DA4DA"/>
              </a:buClr>
              <a:buSzPct val="70000"/>
              <a:buFont typeface="Wingdings" panose="05000000000000000000" pitchFamily="2" charset="2"/>
              <a:buChar char=""/>
            </a:pPr>
            <a:r>
              <a:rPr lang="en-US" altLang="en-US"/>
              <a:t>Astronomy</a:t>
            </a:r>
          </a:p>
          <a:p>
            <a:pPr>
              <a:buClr>
                <a:srgbClr val="004674"/>
              </a:buClr>
              <a:buSzPct val="70000"/>
              <a:buFont typeface="Wingdings" panose="05000000000000000000" pitchFamily="2" charset="2"/>
              <a:buNone/>
            </a:pPr>
            <a:endParaRPr lang="en-US" altLang="en-US"/>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1863" y="692150"/>
            <a:ext cx="2857500" cy="3762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16688" y="4581525"/>
            <a:ext cx="2352675" cy="1943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5126"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16463" y="4114800"/>
            <a:ext cx="1895475" cy="240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819" r="8658"/>
          <a:stretch>
            <a:fillRect/>
          </a:stretch>
        </p:blipFill>
        <p:spPr bwMode="auto">
          <a:xfrm>
            <a:off x="2700338" y="2468563"/>
            <a:ext cx="6443662" cy="43894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9819" r="8658"/>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1506" name="Rectangle 2"/>
          <p:cNvSpPr>
            <a:spLocks noChangeArrowheads="1"/>
          </p:cNvSpPr>
          <p:nvPr/>
        </p:nvSpPr>
        <p:spPr bwMode="auto">
          <a:xfrm>
            <a:off x="539750" y="1352550"/>
            <a:ext cx="8208963" cy="1716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1pPr>
            <a:lvl2pPr marL="690563" indent="-3476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ts val="475"/>
              </a:spcBef>
              <a:buSzPct val="70000"/>
              <a:defRPr/>
            </a:pPr>
            <a:r>
              <a:rPr lang="en-US" altLang="en-US" sz="1900" dirty="0" smtClean="0">
                <a:solidFill>
                  <a:srgbClr val="FF3300"/>
                </a:solidFill>
                <a:latin typeface="+mn-lt"/>
                <a:ea typeface="+mn-ea"/>
              </a:rPr>
              <a:t>Open</a:t>
            </a:r>
            <a:r>
              <a:rPr lang="en-US" altLang="en-US" sz="1900" dirty="0" smtClean="0">
                <a:latin typeface="+mn-lt"/>
                <a:ea typeface="+mn-ea"/>
              </a:rPr>
              <a:t> domain services and resources</a:t>
            </a:r>
          </a:p>
          <a:p>
            <a:pPr marL="341313" indent="-339725" eaLnBrk="1" hangingPunct="1">
              <a:lnSpc>
                <a:spcPct val="90000"/>
              </a:lnSpc>
              <a:spcBef>
                <a:spcPts val="475"/>
              </a:spcBef>
              <a:buClr>
                <a:srgbClr val="000000"/>
              </a:buClr>
              <a:buSzPct val="70000"/>
              <a:buFont typeface="Arial" panose="020B0604020202020204" pitchFamily="34" charset="0"/>
              <a:buChar char="•"/>
              <a:defRPr/>
            </a:pPr>
            <a:r>
              <a:rPr lang="en-US" altLang="en-US" sz="1900" dirty="0" smtClean="0">
                <a:latin typeface="+mn-lt"/>
                <a:ea typeface="+mn-ea"/>
              </a:rPr>
              <a:t>Taverna accesses thousands of services</a:t>
            </a:r>
          </a:p>
          <a:p>
            <a:pPr marL="341313" indent="-339725" eaLnBrk="1" hangingPunct="1">
              <a:lnSpc>
                <a:spcPct val="90000"/>
              </a:lnSpc>
              <a:spcBef>
                <a:spcPts val="475"/>
              </a:spcBef>
              <a:buClr>
                <a:srgbClr val="000000"/>
              </a:buClr>
              <a:buSzPct val="70000"/>
              <a:buFont typeface="Arial" panose="020B0604020202020204" pitchFamily="34" charset="0"/>
              <a:buChar char="•"/>
              <a:defRPr/>
            </a:pPr>
            <a:r>
              <a:rPr lang="en-US" altLang="en-US" sz="1900" dirty="0" smtClean="0">
                <a:latin typeface="+mn-lt"/>
                <a:ea typeface="+mn-ea"/>
              </a:rPr>
              <a:t>Third party – we don’t own them – we didn’t build them</a:t>
            </a:r>
          </a:p>
          <a:p>
            <a:pPr marL="341313" indent="-339725" eaLnBrk="1" hangingPunct="1">
              <a:lnSpc>
                <a:spcPct val="90000"/>
              </a:lnSpc>
              <a:spcBef>
                <a:spcPts val="475"/>
              </a:spcBef>
              <a:buClr>
                <a:srgbClr val="000000"/>
              </a:buClr>
              <a:buSzPct val="70000"/>
              <a:buFont typeface="Arial" panose="020B0604020202020204" pitchFamily="34" charset="0"/>
              <a:buChar char="•"/>
              <a:defRPr/>
            </a:pPr>
            <a:r>
              <a:rPr lang="en-US" altLang="en-US" sz="1900" dirty="0" smtClean="0">
                <a:latin typeface="+mn-lt"/>
                <a:ea typeface="+mn-ea"/>
              </a:rPr>
              <a:t>All the major providers</a:t>
            </a:r>
          </a:p>
          <a:p>
            <a:pPr lvl="1" eaLnBrk="1" hangingPunct="1">
              <a:lnSpc>
                <a:spcPct val="90000"/>
              </a:lnSpc>
              <a:spcBef>
                <a:spcPts val="450"/>
              </a:spcBef>
              <a:buClr>
                <a:srgbClr val="000000"/>
              </a:buClr>
              <a:buSzPct val="70000"/>
              <a:buFont typeface="Arial" panose="020B0604020202020204" pitchFamily="34" charset="0"/>
              <a:buChar char="–"/>
              <a:defRPr/>
            </a:pPr>
            <a:r>
              <a:rPr lang="en-US" altLang="en-US" dirty="0" smtClean="0">
                <a:latin typeface="+mn-lt"/>
                <a:ea typeface="+mn-ea"/>
              </a:rPr>
              <a:t>NCBI, DDBJ, EBI …</a:t>
            </a:r>
          </a:p>
          <a:p>
            <a:pPr marL="341313" indent="-339725" eaLnBrk="1" hangingPunct="1">
              <a:lnSpc>
                <a:spcPct val="90000"/>
              </a:lnSpc>
              <a:spcBef>
                <a:spcPts val="475"/>
              </a:spcBef>
              <a:buClr>
                <a:srgbClr val="000000"/>
              </a:buClr>
              <a:buSzPct val="70000"/>
              <a:buFont typeface="Arial" panose="020B0604020202020204" pitchFamily="34" charset="0"/>
              <a:buChar char="•"/>
              <a:defRPr/>
            </a:pPr>
            <a:r>
              <a:rPr lang="en-US" altLang="en-US" sz="1900" dirty="0" smtClean="0">
                <a:latin typeface="+mn-lt"/>
                <a:ea typeface="+mn-ea"/>
              </a:rPr>
              <a:t>Enforce NO common data model.</a:t>
            </a:r>
          </a:p>
        </p:txBody>
      </p:sp>
      <p:sp>
        <p:nvSpPr>
          <p:cNvPr id="41988" name="Text Box 3"/>
          <p:cNvSpPr txBox="1">
            <a:spLocks noChangeArrowheads="1"/>
          </p:cNvSpPr>
          <p:nvPr/>
        </p:nvSpPr>
        <p:spPr bwMode="auto">
          <a:xfrm>
            <a:off x="2501900" y="104775"/>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SzPct val="70000"/>
              <a:buFontTx/>
              <a:buNone/>
            </a:pPr>
            <a:r>
              <a:rPr lang="en-US" altLang="en-US" sz="3900" b="1">
                <a:solidFill>
                  <a:srgbClr val="004674"/>
                </a:solidFill>
                <a:latin typeface="+mn-lt"/>
              </a:rPr>
              <a:t>Who Provides the Services?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63713" y="3162300"/>
            <a:ext cx="3543300" cy="3695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44035"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2725" y="1052513"/>
            <a:ext cx="3568700" cy="3730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44036"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1819" y="669925"/>
            <a:ext cx="4038600" cy="2781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44037" name="Text Box 4"/>
          <p:cNvSpPr txBox="1">
            <a:spLocks noChangeArrowheads="1"/>
          </p:cNvSpPr>
          <p:nvPr/>
        </p:nvSpPr>
        <p:spPr bwMode="auto">
          <a:xfrm>
            <a:off x="5867400" y="5157788"/>
            <a:ext cx="2881313" cy="7032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1250"/>
              </a:spcBef>
              <a:buClrTx/>
              <a:buSzPct val="70000"/>
              <a:buFontTx/>
              <a:buNone/>
            </a:pPr>
            <a:r>
              <a:rPr lang="en-US" altLang="en-US" sz="2000">
                <a:latin typeface="+mn-lt"/>
              </a:rPr>
              <a:t>Asynchronous services</a:t>
            </a:r>
            <a:br>
              <a:rPr lang="en-US" altLang="en-US" sz="2000">
                <a:latin typeface="+mn-lt"/>
              </a:rPr>
            </a:br>
            <a:r>
              <a:rPr lang="en-US" altLang="en-US" sz="2000">
                <a:latin typeface="+mn-lt"/>
              </a:rPr>
              <a:t>(Submit, Wait, Fetch)</a:t>
            </a:r>
          </a:p>
        </p:txBody>
      </p:sp>
      <p:sp>
        <p:nvSpPr>
          <p:cNvPr id="44038" name="Text Box 5"/>
          <p:cNvSpPr txBox="1">
            <a:spLocks noChangeArrowheads="1"/>
          </p:cNvSpPr>
          <p:nvPr/>
        </p:nvSpPr>
        <p:spPr bwMode="auto">
          <a:xfrm>
            <a:off x="250825" y="2060575"/>
            <a:ext cx="2592388" cy="8767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1250"/>
              </a:spcBef>
              <a:buClrTx/>
              <a:buSzPct val="70000"/>
              <a:buFontTx/>
              <a:buNone/>
            </a:pPr>
            <a:r>
              <a:rPr lang="en-US" altLang="en-US" sz="2000" dirty="0">
                <a:latin typeface="+mn-lt"/>
              </a:rPr>
              <a:t>Simple WSDL </a:t>
            </a:r>
          </a:p>
          <a:p>
            <a:pPr eaLnBrk="1" hangingPunct="1">
              <a:spcBef>
                <a:spcPts val="1250"/>
              </a:spcBef>
              <a:buClrTx/>
              <a:buSzPct val="70000"/>
              <a:buFontTx/>
              <a:buNone/>
            </a:pPr>
            <a:r>
              <a:rPr lang="en-US" altLang="en-US" sz="2000" dirty="0">
                <a:latin typeface="+mn-lt"/>
              </a:rPr>
              <a:t>services</a:t>
            </a:r>
          </a:p>
        </p:txBody>
      </p:sp>
      <p:sp>
        <p:nvSpPr>
          <p:cNvPr id="44039" name="Text Box 6"/>
          <p:cNvSpPr txBox="1">
            <a:spLocks noChangeArrowheads="1"/>
          </p:cNvSpPr>
          <p:nvPr/>
        </p:nvSpPr>
        <p:spPr bwMode="auto">
          <a:xfrm>
            <a:off x="468313" y="4076700"/>
            <a:ext cx="2447925" cy="8767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1250"/>
              </a:spcBef>
              <a:buClrTx/>
              <a:buSzPct val="70000"/>
              <a:buFontTx/>
              <a:buNone/>
            </a:pPr>
            <a:r>
              <a:rPr lang="en-US" altLang="en-US" sz="2000">
                <a:latin typeface="+mn-lt"/>
              </a:rPr>
              <a:t>BioMoby Semantic </a:t>
            </a:r>
          </a:p>
          <a:p>
            <a:pPr eaLnBrk="1" hangingPunct="1">
              <a:spcBef>
                <a:spcPts val="1250"/>
              </a:spcBef>
              <a:buClrTx/>
              <a:buSzPct val="70000"/>
              <a:buFontTx/>
              <a:buNone/>
            </a:pPr>
            <a:r>
              <a:rPr lang="en-US" altLang="en-US" sz="2000">
                <a:latin typeface="+mn-lt"/>
              </a:rPr>
              <a:t>Services</a:t>
            </a:r>
          </a:p>
        </p:txBody>
      </p:sp>
      <p:sp>
        <p:nvSpPr>
          <p:cNvPr id="44040" name="Line 7"/>
          <p:cNvSpPr>
            <a:spLocks noChangeShapeType="1"/>
          </p:cNvSpPr>
          <p:nvPr/>
        </p:nvSpPr>
        <p:spPr bwMode="auto">
          <a:xfrm flipV="1">
            <a:off x="7164388" y="4364038"/>
            <a:ext cx="1587" cy="7937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44041" name="Line 8"/>
          <p:cNvSpPr>
            <a:spLocks noChangeShapeType="1"/>
          </p:cNvSpPr>
          <p:nvPr/>
        </p:nvSpPr>
        <p:spPr bwMode="auto">
          <a:xfrm>
            <a:off x="1692275" y="4581525"/>
            <a:ext cx="792163" cy="2873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44042" name="Line 9"/>
          <p:cNvSpPr>
            <a:spLocks noChangeShapeType="1"/>
          </p:cNvSpPr>
          <p:nvPr/>
        </p:nvSpPr>
        <p:spPr bwMode="auto">
          <a:xfrm flipV="1">
            <a:off x="1547813" y="2172179"/>
            <a:ext cx="720725" cy="394809"/>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44043" name="Text Box 10"/>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SzPct val="70000"/>
              <a:buFontTx/>
              <a:buNone/>
            </a:pPr>
            <a:r>
              <a:rPr lang="en-US" altLang="en-US" sz="3900" b="1">
                <a:solidFill>
                  <a:srgbClr val="004674"/>
                </a:solidFill>
                <a:latin typeface="+mn-lt"/>
              </a:rPr>
              <a:t>How do you use the services?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7897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4578" name="Text Box 2"/>
          <p:cNvSpPr txBox="1">
            <a:spLocks noChangeArrowheads="1"/>
          </p:cNvSpPr>
          <p:nvPr/>
        </p:nvSpPr>
        <p:spPr bwMode="auto">
          <a:xfrm>
            <a:off x="4859338" y="4365625"/>
            <a:ext cx="1008062"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ts val="1500"/>
              </a:spcBef>
              <a:buClrTx/>
              <a:buSzPct val="70000"/>
              <a:buFontTx/>
              <a:buNone/>
            </a:pPr>
            <a:r>
              <a:rPr lang="en-US" altLang="en-US" sz="2400">
                <a:latin typeface="+mn-lt"/>
              </a:rPr>
              <a:t>Tags</a:t>
            </a:r>
          </a:p>
        </p:txBody>
      </p:sp>
      <p:sp>
        <p:nvSpPr>
          <p:cNvPr id="24579" name="Line 3"/>
          <p:cNvSpPr>
            <a:spLocks noChangeShapeType="1"/>
          </p:cNvSpPr>
          <p:nvPr/>
        </p:nvSpPr>
        <p:spPr bwMode="auto">
          <a:xfrm>
            <a:off x="5940425" y="4724400"/>
            <a:ext cx="287338"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24580" name="Text Box 4"/>
          <p:cNvSpPr txBox="1">
            <a:spLocks noChangeArrowheads="1"/>
          </p:cNvSpPr>
          <p:nvPr/>
        </p:nvSpPr>
        <p:spPr bwMode="auto">
          <a:xfrm>
            <a:off x="2916238" y="5661025"/>
            <a:ext cx="3024187"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ts val="1500"/>
              </a:spcBef>
              <a:buClrTx/>
              <a:buSzPct val="70000"/>
              <a:buFontTx/>
              <a:buNone/>
            </a:pPr>
            <a:r>
              <a:rPr lang="en-US" altLang="en-US" sz="2400">
                <a:latin typeface="+mn-lt"/>
              </a:rPr>
              <a:t>Service Description</a:t>
            </a:r>
          </a:p>
        </p:txBody>
      </p:sp>
      <p:sp>
        <p:nvSpPr>
          <p:cNvPr id="24581" name="Line 5"/>
          <p:cNvSpPr>
            <a:spLocks noChangeShapeType="1"/>
          </p:cNvSpPr>
          <p:nvPr/>
        </p:nvSpPr>
        <p:spPr bwMode="auto">
          <a:xfrm flipH="1">
            <a:off x="3130550" y="6165850"/>
            <a:ext cx="74613" cy="2873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24582" name="Text Box 6"/>
          <p:cNvSpPr txBox="1">
            <a:spLocks noChangeArrowheads="1"/>
          </p:cNvSpPr>
          <p:nvPr/>
        </p:nvSpPr>
        <p:spPr bwMode="auto">
          <a:xfrm>
            <a:off x="5867400" y="2924175"/>
            <a:ext cx="1728788"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ts val="1500"/>
              </a:spcBef>
              <a:buClrTx/>
              <a:buSzPct val="70000"/>
              <a:buFontTx/>
              <a:buNone/>
            </a:pPr>
            <a:r>
              <a:rPr lang="en-US" altLang="en-US" sz="2400">
                <a:latin typeface="+mn-lt"/>
              </a:rPr>
              <a:t>Monitoring</a:t>
            </a:r>
          </a:p>
        </p:txBody>
      </p:sp>
      <p:sp>
        <p:nvSpPr>
          <p:cNvPr id="24583" name="Line 7"/>
          <p:cNvSpPr>
            <a:spLocks noChangeShapeType="1"/>
          </p:cNvSpPr>
          <p:nvPr/>
        </p:nvSpPr>
        <p:spPr bwMode="auto">
          <a:xfrm>
            <a:off x="7596188" y="3213100"/>
            <a:ext cx="6477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24584" name="Text Box 8"/>
          <p:cNvSpPr txBox="1">
            <a:spLocks noChangeArrowheads="1"/>
          </p:cNvSpPr>
          <p:nvPr/>
        </p:nvSpPr>
        <p:spPr bwMode="auto">
          <a:xfrm>
            <a:off x="2843213" y="4076700"/>
            <a:ext cx="15113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ts val="1500"/>
              </a:spcBef>
              <a:buClrTx/>
              <a:buSzPct val="70000"/>
              <a:buFontTx/>
              <a:buNone/>
            </a:pPr>
            <a:r>
              <a:rPr lang="en-US" altLang="en-US" sz="2400">
                <a:latin typeface="+mn-lt"/>
              </a:rPr>
              <a:t>Provider</a:t>
            </a:r>
          </a:p>
        </p:txBody>
      </p:sp>
      <p:sp>
        <p:nvSpPr>
          <p:cNvPr id="24585" name="Line 9"/>
          <p:cNvSpPr>
            <a:spLocks noChangeShapeType="1"/>
          </p:cNvSpPr>
          <p:nvPr/>
        </p:nvSpPr>
        <p:spPr bwMode="auto">
          <a:xfrm flipH="1">
            <a:off x="2554288" y="4437063"/>
            <a:ext cx="219075" cy="1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24586" name="Text Box 10"/>
          <p:cNvSpPr txBox="1">
            <a:spLocks noChangeArrowheads="1"/>
          </p:cNvSpPr>
          <p:nvPr/>
        </p:nvSpPr>
        <p:spPr bwMode="auto">
          <a:xfrm>
            <a:off x="2627313" y="4797425"/>
            <a:ext cx="1584325"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ts val="1500"/>
              </a:spcBef>
              <a:buClrTx/>
              <a:buSzPct val="70000"/>
              <a:buFontTx/>
              <a:buNone/>
            </a:pPr>
            <a:r>
              <a:rPr lang="en-US" altLang="en-US" sz="2400">
                <a:latin typeface="+mn-lt"/>
              </a:rPr>
              <a:t>Submitter</a:t>
            </a:r>
          </a:p>
        </p:txBody>
      </p:sp>
      <p:sp>
        <p:nvSpPr>
          <p:cNvPr id="24587" name="Line 11"/>
          <p:cNvSpPr>
            <a:spLocks noChangeShapeType="1"/>
          </p:cNvSpPr>
          <p:nvPr/>
        </p:nvSpPr>
        <p:spPr bwMode="auto">
          <a:xfrm flipH="1">
            <a:off x="1762125" y="5084763"/>
            <a:ext cx="795338" cy="50482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4582"/>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24583"/>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4578"/>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24579"/>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4584"/>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24585"/>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24587"/>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4586"/>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24580"/>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1" grpId="0" animBg="1"/>
      <p:bldP spid="24583" grpId="0" animBg="1"/>
      <p:bldP spid="24585" grpId="0" animBg="1"/>
      <p:bldP spid="24587"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539750" y="333375"/>
            <a:ext cx="8229600" cy="8667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dirty="0">
                <a:solidFill>
                  <a:srgbClr val="004674"/>
                </a:solidFill>
                <a:latin typeface="+mj-lt"/>
              </a:rPr>
              <a:t>What</a:t>
            </a:r>
            <a:r>
              <a:rPr lang="en-US" altLang="en-US" sz="3900" b="1" dirty="0">
                <a:solidFill>
                  <a:srgbClr val="004674"/>
                </a:solidFill>
                <a:latin typeface="+mn-lt"/>
              </a:rPr>
              <a:t> do Scientists use Taverna for?</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214438"/>
            <a:ext cx="6588125" cy="5746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50180" name="Group 3"/>
          <p:cNvGrpSpPr>
            <a:grpSpLocks/>
          </p:cNvGrpSpPr>
          <p:nvPr/>
        </p:nvGrpSpPr>
        <p:grpSpPr bwMode="auto">
          <a:xfrm>
            <a:off x="6732588" y="1700213"/>
            <a:ext cx="2159000" cy="1023937"/>
            <a:chOff x="4241" y="1071"/>
            <a:chExt cx="1360" cy="645"/>
          </a:xfrm>
        </p:grpSpPr>
        <p:pic>
          <p:nvPicPr>
            <p:cNvPr id="50192" name="Picture 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5" y="1075"/>
              <a:ext cx="1351" cy="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0193" name="Rectangle 5"/>
            <p:cNvSpPr>
              <a:spLocks noChangeArrowheads="1"/>
            </p:cNvSpPr>
            <p:nvPr/>
          </p:nvSpPr>
          <p:spPr bwMode="auto">
            <a:xfrm>
              <a:off x="4241" y="1071"/>
              <a:ext cx="1360" cy="645"/>
            </a:xfrm>
            <a:prstGeom prst="rect">
              <a:avLst/>
            </a:prstGeom>
            <a:noFill/>
            <a:ln w="7920" cap="rnd">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grpSp>
        <p:nvGrpSpPr>
          <p:cNvPr id="50181" name="Group 6"/>
          <p:cNvGrpSpPr>
            <a:grpSpLocks/>
          </p:cNvGrpSpPr>
          <p:nvPr/>
        </p:nvGrpSpPr>
        <p:grpSpPr bwMode="auto">
          <a:xfrm>
            <a:off x="6746875" y="2781300"/>
            <a:ext cx="919163" cy="1306513"/>
            <a:chOff x="4250" y="1752"/>
            <a:chExt cx="579" cy="823"/>
          </a:xfrm>
        </p:grpSpPr>
        <p:pic>
          <p:nvPicPr>
            <p:cNvPr id="50190" name="Picture 7"/>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131" y="1877"/>
              <a:ext cx="818" cy="5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0191" name="Rectangle 8"/>
            <p:cNvSpPr>
              <a:spLocks noChangeArrowheads="1"/>
            </p:cNvSpPr>
            <p:nvPr/>
          </p:nvSpPr>
          <p:spPr bwMode="auto">
            <a:xfrm rot="-5400000">
              <a:off x="4128" y="1874"/>
              <a:ext cx="823" cy="579"/>
            </a:xfrm>
            <a:prstGeom prst="rect">
              <a:avLst/>
            </a:prstGeom>
            <a:noFill/>
            <a:ln w="7920" cap="rnd">
              <a:solidFill>
                <a:srgbClr val="B450FE"/>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grpSp>
        <p:nvGrpSpPr>
          <p:cNvPr id="50182" name="Group 9"/>
          <p:cNvGrpSpPr>
            <a:grpSpLocks/>
          </p:cNvGrpSpPr>
          <p:nvPr/>
        </p:nvGrpSpPr>
        <p:grpSpPr bwMode="auto">
          <a:xfrm>
            <a:off x="6732588" y="5373688"/>
            <a:ext cx="2197100" cy="915987"/>
            <a:chOff x="4241" y="3385"/>
            <a:chExt cx="1384" cy="577"/>
          </a:xfrm>
        </p:grpSpPr>
        <p:pic>
          <p:nvPicPr>
            <p:cNvPr id="50188" name="Picture 10"/>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3" y="3387"/>
              <a:ext cx="1380" cy="57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0189" name="Rectangle 11"/>
            <p:cNvSpPr>
              <a:spLocks noChangeArrowheads="1"/>
            </p:cNvSpPr>
            <p:nvPr/>
          </p:nvSpPr>
          <p:spPr bwMode="auto">
            <a:xfrm>
              <a:off x="4241" y="3385"/>
              <a:ext cx="1384" cy="577"/>
            </a:xfrm>
            <a:prstGeom prst="rect">
              <a:avLst/>
            </a:prstGeom>
            <a:noFill/>
            <a:ln w="6480" cap="rnd">
              <a:solidFill>
                <a:srgbClr val="333399"/>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grpSp>
        <p:nvGrpSpPr>
          <p:cNvPr id="50183" name="Group 12"/>
          <p:cNvGrpSpPr>
            <a:grpSpLocks/>
          </p:cNvGrpSpPr>
          <p:nvPr/>
        </p:nvGrpSpPr>
        <p:grpSpPr bwMode="auto">
          <a:xfrm>
            <a:off x="6732588" y="4149725"/>
            <a:ext cx="2159000" cy="1090613"/>
            <a:chOff x="4241" y="2614"/>
            <a:chExt cx="1360" cy="687"/>
          </a:xfrm>
        </p:grpSpPr>
        <p:pic>
          <p:nvPicPr>
            <p:cNvPr id="50186" name="Picture 13"/>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3" y="2618"/>
              <a:ext cx="1355" cy="68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0187" name="Rectangle 14"/>
            <p:cNvSpPr>
              <a:spLocks noChangeArrowheads="1"/>
            </p:cNvSpPr>
            <p:nvPr/>
          </p:nvSpPr>
          <p:spPr bwMode="auto">
            <a:xfrm>
              <a:off x="4241" y="2614"/>
              <a:ext cx="1360" cy="687"/>
            </a:xfrm>
            <a:prstGeom prst="rect">
              <a:avLst/>
            </a:prstGeom>
            <a:noFill/>
            <a:ln w="6480" cap="rnd">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pic>
        <p:nvPicPr>
          <p:cNvPr id="50184" name="Picture 15"/>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37500" y="2781300"/>
            <a:ext cx="955675" cy="1295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0185" name="Rectangle 16"/>
          <p:cNvSpPr>
            <a:spLocks noChangeArrowheads="1"/>
          </p:cNvSpPr>
          <p:nvPr/>
        </p:nvSpPr>
        <p:spPr bwMode="auto">
          <a:xfrm>
            <a:off x="4932363" y="3213100"/>
            <a:ext cx="2043112" cy="258750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a:solidFill>
                  <a:srgbClr val="FF0000"/>
                </a:solidFill>
                <a:latin typeface="+mn-lt"/>
              </a:rPr>
              <a:t>Astronomy</a:t>
            </a:r>
          </a:p>
          <a:p>
            <a:pPr eaLnBrk="1" hangingPunct="1">
              <a:spcBef>
                <a:spcPct val="0"/>
              </a:spcBef>
              <a:buClrTx/>
              <a:buSzPct val="70000"/>
              <a:buFontTx/>
              <a:buNone/>
            </a:pPr>
            <a:r>
              <a:rPr lang="en-US" altLang="en-US" sz="1800">
                <a:solidFill>
                  <a:srgbClr val="FF0000"/>
                </a:solidFill>
                <a:latin typeface="+mn-lt"/>
              </a:rPr>
              <a:t> </a:t>
            </a:r>
          </a:p>
          <a:p>
            <a:pPr eaLnBrk="1" hangingPunct="1">
              <a:spcBef>
                <a:spcPct val="0"/>
              </a:spcBef>
              <a:buClrTx/>
              <a:buSzPct val="70000"/>
              <a:buFontTx/>
              <a:buNone/>
            </a:pPr>
            <a:r>
              <a:rPr lang="en-US" altLang="en-US" sz="1800">
                <a:solidFill>
                  <a:srgbClr val="FF3300"/>
                </a:solidFill>
                <a:latin typeface="+mn-lt"/>
              </a:rPr>
              <a:t>Music</a:t>
            </a:r>
          </a:p>
          <a:p>
            <a:pPr eaLnBrk="1" hangingPunct="1">
              <a:spcBef>
                <a:spcPct val="0"/>
              </a:spcBef>
              <a:buClrTx/>
              <a:buSzPct val="70000"/>
              <a:buFontTx/>
              <a:buNone/>
            </a:pPr>
            <a:endParaRPr lang="en-US" altLang="en-US" sz="1800">
              <a:solidFill>
                <a:srgbClr val="FF3300"/>
              </a:solidFill>
              <a:latin typeface="+mn-lt"/>
            </a:endParaRPr>
          </a:p>
          <a:p>
            <a:pPr eaLnBrk="1" hangingPunct="1">
              <a:spcBef>
                <a:spcPct val="0"/>
              </a:spcBef>
              <a:buClrTx/>
              <a:buSzPct val="70000"/>
              <a:buFontTx/>
              <a:buNone/>
            </a:pPr>
            <a:r>
              <a:rPr lang="en-US" altLang="en-US" sz="1800">
                <a:solidFill>
                  <a:srgbClr val="FF0000"/>
                </a:solidFill>
                <a:latin typeface="+mn-lt"/>
              </a:rPr>
              <a:t>Meteorology</a:t>
            </a:r>
          </a:p>
          <a:p>
            <a:pPr eaLnBrk="1" hangingPunct="1">
              <a:spcBef>
                <a:spcPct val="0"/>
              </a:spcBef>
              <a:buClrTx/>
              <a:buSzPct val="70000"/>
              <a:buFontTx/>
              <a:buNone/>
            </a:pPr>
            <a:endParaRPr lang="en-US" altLang="en-US" sz="1800">
              <a:solidFill>
                <a:srgbClr val="FF0000"/>
              </a:solidFill>
              <a:latin typeface="+mn-lt"/>
            </a:endParaRPr>
          </a:p>
          <a:p>
            <a:pPr eaLnBrk="1" hangingPunct="1">
              <a:spcBef>
                <a:spcPct val="0"/>
              </a:spcBef>
              <a:buClrTx/>
              <a:buSzPct val="70000"/>
              <a:buFontTx/>
              <a:buNone/>
            </a:pPr>
            <a:r>
              <a:rPr lang="en-US" altLang="en-US" sz="1800">
                <a:solidFill>
                  <a:srgbClr val="FF0000"/>
                </a:solidFill>
                <a:latin typeface="+mn-lt"/>
              </a:rPr>
              <a:t>Social Science</a:t>
            </a:r>
          </a:p>
          <a:p>
            <a:pPr eaLnBrk="1" hangingPunct="1">
              <a:spcBef>
                <a:spcPct val="0"/>
              </a:spcBef>
              <a:buClrTx/>
              <a:buSzPct val="70000"/>
              <a:buFontTx/>
              <a:buNone/>
            </a:pPr>
            <a:endParaRPr lang="en-US" altLang="en-US" sz="1800">
              <a:solidFill>
                <a:srgbClr val="FF0000"/>
              </a:solidFill>
              <a:latin typeface="+mn-lt"/>
            </a:endParaRPr>
          </a:p>
          <a:p>
            <a:pPr eaLnBrk="1" hangingPunct="1">
              <a:spcBef>
                <a:spcPct val="0"/>
              </a:spcBef>
              <a:buClrTx/>
              <a:buSzPct val="70000"/>
              <a:buFontTx/>
              <a:buNone/>
            </a:pPr>
            <a:r>
              <a:rPr lang="en-US" altLang="en-US" sz="1800">
                <a:solidFill>
                  <a:srgbClr val="FF0000"/>
                </a:solidFill>
                <a:latin typeface="+mn-lt"/>
              </a:rPr>
              <a:t>Cheminformatics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87900" y="1196975"/>
            <a:ext cx="3778250" cy="5243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52227"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68538" y="1341438"/>
            <a:ext cx="1524000" cy="1152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2228" name="AutoShape 3"/>
          <p:cNvSpPr>
            <a:spLocks noChangeArrowheads="1"/>
          </p:cNvSpPr>
          <p:nvPr/>
        </p:nvSpPr>
        <p:spPr bwMode="auto">
          <a:xfrm rot="-3000000">
            <a:off x="1773238" y="4090987"/>
            <a:ext cx="723900" cy="549275"/>
          </a:xfrm>
          <a:prstGeom prst="downArrow">
            <a:avLst>
              <a:gd name="adj1" fmla="val 50000"/>
              <a:gd name="adj2" fmla="val 25000"/>
            </a:avLst>
          </a:prstGeom>
          <a:noFill/>
          <a:ln w="12600" cap="sq">
            <a:solidFill>
              <a:srgbClr val="3333CC"/>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52229" name="AutoShape 4"/>
          <p:cNvSpPr>
            <a:spLocks noChangeArrowheads="1"/>
          </p:cNvSpPr>
          <p:nvPr/>
        </p:nvSpPr>
        <p:spPr bwMode="auto">
          <a:xfrm rot="2640000">
            <a:off x="1687513" y="2351088"/>
            <a:ext cx="723900" cy="647700"/>
          </a:xfrm>
          <a:prstGeom prst="downArrow">
            <a:avLst>
              <a:gd name="adj1" fmla="val 50000"/>
              <a:gd name="adj2" fmla="val 25000"/>
            </a:avLst>
          </a:prstGeom>
          <a:noFill/>
          <a:ln w="12600" cap="sq">
            <a:solidFill>
              <a:srgbClr val="3333CC"/>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52230" name="Rectangle 5"/>
          <p:cNvSpPr>
            <a:spLocks noChangeArrowheads="1"/>
          </p:cNvSpPr>
          <p:nvPr/>
        </p:nvSpPr>
        <p:spPr bwMode="auto">
          <a:xfrm>
            <a:off x="411007" y="1503363"/>
            <a:ext cx="1649724" cy="7151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ts val="1000"/>
              </a:spcBef>
              <a:buClrTx/>
              <a:buSzPct val="70000"/>
              <a:buFontTx/>
              <a:buNone/>
            </a:pPr>
            <a:r>
              <a:rPr lang="en-US" altLang="en-US" sz="1600" b="1">
                <a:latin typeface="+mn-lt"/>
                <a:ea typeface="宋体" panose="02010600030101010101" pitchFamily="2" charset="-122"/>
              </a:rPr>
              <a:t>MicroArray from </a:t>
            </a:r>
          </a:p>
          <a:p>
            <a:pPr algn="ctr">
              <a:spcBef>
                <a:spcPts val="1000"/>
              </a:spcBef>
              <a:buClrTx/>
              <a:buSzPct val="70000"/>
              <a:buFontTx/>
              <a:buNone/>
            </a:pPr>
            <a:r>
              <a:rPr lang="en-US" altLang="en-US" sz="1600" b="1">
                <a:latin typeface="+mn-lt"/>
                <a:ea typeface="宋体" panose="02010600030101010101" pitchFamily="2" charset="-122"/>
              </a:rPr>
              <a:t>tumor tissue </a:t>
            </a:r>
          </a:p>
        </p:txBody>
      </p:sp>
      <p:sp>
        <p:nvSpPr>
          <p:cNvPr id="52231" name="Rectangle 6"/>
          <p:cNvSpPr>
            <a:spLocks noChangeArrowheads="1"/>
          </p:cNvSpPr>
          <p:nvPr/>
        </p:nvSpPr>
        <p:spPr bwMode="auto">
          <a:xfrm>
            <a:off x="2443378" y="2998788"/>
            <a:ext cx="1369582" cy="7151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ts val="1000"/>
              </a:spcBef>
              <a:buClrTx/>
              <a:buSzPct val="70000"/>
              <a:buFontTx/>
              <a:buNone/>
            </a:pPr>
            <a:r>
              <a:rPr lang="en-US" altLang="en-US" sz="1600" b="1">
                <a:latin typeface="+mn-lt"/>
                <a:ea typeface="宋体" panose="02010600030101010101" pitchFamily="2" charset="-122"/>
              </a:rPr>
              <a:t>Microarray </a:t>
            </a:r>
          </a:p>
          <a:p>
            <a:pPr algn="ctr">
              <a:spcBef>
                <a:spcPts val="1000"/>
              </a:spcBef>
              <a:buClrTx/>
              <a:buSzPct val="70000"/>
              <a:buFontTx/>
              <a:buNone/>
            </a:pPr>
            <a:r>
              <a:rPr lang="en-US" altLang="en-US" sz="1600" b="1">
                <a:latin typeface="+mn-lt"/>
                <a:ea typeface="宋体" panose="02010600030101010101" pitchFamily="2" charset="-122"/>
              </a:rPr>
              <a:t>preprocessing</a:t>
            </a:r>
          </a:p>
        </p:txBody>
      </p:sp>
      <p:sp>
        <p:nvSpPr>
          <p:cNvPr id="52232" name="Rectangle 7"/>
          <p:cNvSpPr>
            <a:spLocks noChangeArrowheads="1"/>
          </p:cNvSpPr>
          <p:nvPr/>
        </p:nvSpPr>
        <p:spPr bwMode="auto">
          <a:xfrm>
            <a:off x="471236" y="4860925"/>
            <a:ext cx="1170490" cy="7151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ts val="1000"/>
              </a:spcBef>
              <a:buClrTx/>
              <a:buSzPct val="70000"/>
              <a:buFontTx/>
              <a:buNone/>
            </a:pPr>
            <a:r>
              <a:rPr lang="en-US" altLang="en-US" sz="1600" b="1">
                <a:latin typeface="+mn-lt"/>
                <a:ea typeface="宋体" panose="02010600030101010101" pitchFamily="2" charset="-122"/>
              </a:rPr>
              <a:t>Lymphoma </a:t>
            </a:r>
          </a:p>
          <a:p>
            <a:pPr algn="ctr">
              <a:spcBef>
                <a:spcPts val="1000"/>
              </a:spcBef>
              <a:buClrTx/>
              <a:buSzPct val="70000"/>
              <a:buFontTx/>
              <a:buNone/>
            </a:pPr>
            <a:r>
              <a:rPr lang="en-US" altLang="en-US" sz="1600" b="1">
                <a:latin typeface="+mn-lt"/>
                <a:ea typeface="宋体" panose="02010600030101010101" pitchFamily="2" charset="-122"/>
              </a:rPr>
              <a:t>prediction</a:t>
            </a:r>
          </a:p>
        </p:txBody>
      </p:sp>
      <p:pic>
        <p:nvPicPr>
          <p:cNvPr id="52233"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68538" y="4438650"/>
            <a:ext cx="1524000" cy="1524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52234" name="Picture 9"/>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0825" y="2927350"/>
            <a:ext cx="1727200" cy="1295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2235" name="Text Box 10"/>
          <p:cNvSpPr txBox="1">
            <a:spLocks noChangeArrowheads="1"/>
          </p:cNvSpPr>
          <p:nvPr/>
        </p:nvSpPr>
        <p:spPr bwMode="auto">
          <a:xfrm>
            <a:off x="4572000" y="5300663"/>
            <a:ext cx="2057721" cy="3407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600" b="1">
                <a:latin typeface="+mn-lt"/>
                <a:ea typeface="宋体" panose="02010600030101010101" pitchFamily="2" charset="-122"/>
              </a:rPr>
              <a:t>Wei Tan  </a:t>
            </a:r>
            <a:r>
              <a:rPr lang="en-US" altLang="en-US" sz="1600">
                <a:latin typeface="+mn-lt"/>
                <a:ea typeface="宋体" panose="02010600030101010101" pitchFamily="2" charset="-122"/>
              </a:rPr>
              <a:t>Univ. Chicago</a:t>
            </a:r>
          </a:p>
        </p:txBody>
      </p:sp>
      <p:sp>
        <p:nvSpPr>
          <p:cNvPr id="52236" name="Rectangle 11"/>
          <p:cNvSpPr>
            <a:spLocks noChangeArrowheads="1"/>
          </p:cNvSpPr>
          <p:nvPr/>
        </p:nvSpPr>
        <p:spPr bwMode="auto">
          <a:xfrm>
            <a:off x="684213" y="6173788"/>
            <a:ext cx="6731000" cy="8556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Pct val="70000"/>
              <a:buFontTx/>
              <a:buNone/>
            </a:pPr>
            <a:r>
              <a:rPr lang="en-US" altLang="en-US" sz="1600">
                <a:latin typeface="+mn-lt"/>
                <a:ea typeface="宋体" panose="02010600030101010101" pitchFamily="2" charset="-122"/>
              </a:rPr>
              <a:t>Ack. Juli Klemm, Xiaopeng Bian</a:t>
            </a:r>
            <a:r>
              <a:rPr lang="en-US" altLang="en-US" sz="1800">
                <a:latin typeface="+mn-lt"/>
                <a:ea typeface="宋体" panose="02010600030101010101" pitchFamily="2" charset="-122"/>
              </a:rPr>
              <a:t>, Rashmi Srinivasa </a:t>
            </a:r>
            <a:r>
              <a:rPr lang="en-US" altLang="en-US" sz="1600">
                <a:latin typeface="+mn-lt"/>
                <a:ea typeface="宋体" panose="02010600030101010101" pitchFamily="2" charset="-122"/>
              </a:rPr>
              <a:t>(</a:t>
            </a:r>
            <a:r>
              <a:rPr lang="en-US" altLang="en-US" sz="1600" b="1">
                <a:latin typeface="+mn-lt"/>
                <a:ea typeface="宋体" panose="02010600030101010101" pitchFamily="2" charset="-122"/>
              </a:rPr>
              <a:t>NCI</a:t>
            </a:r>
            <a:r>
              <a:rPr lang="en-US" altLang="en-US" sz="1600">
                <a:latin typeface="+mn-lt"/>
                <a:ea typeface="宋体" panose="02010600030101010101" pitchFamily="2" charset="-122"/>
              </a:rPr>
              <a:t>)</a:t>
            </a:r>
          </a:p>
          <a:p>
            <a:pPr>
              <a:spcBef>
                <a:spcPct val="0"/>
              </a:spcBef>
              <a:buClrTx/>
              <a:buSzPct val="70000"/>
              <a:buFontTx/>
              <a:buNone/>
            </a:pPr>
            <a:r>
              <a:rPr lang="en-US" altLang="en-US" sz="1600">
                <a:latin typeface="+mn-lt"/>
                <a:ea typeface="宋体" panose="02010600030101010101" pitchFamily="2" charset="-122"/>
              </a:rPr>
              <a:t>Jared Nedzel (</a:t>
            </a:r>
            <a:r>
              <a:rPr lang="en-US" altLang="en-US" sz="1600" b="1">
                <a:latin typeface="+mn-lt"/>
                <a:ea typeface="宋体" panose="02010600030101010101" pitchFamily="2" charset="-122"/>
              </a:rPr>
              <a:t>MIT</a:t>
            </a:r>
            <a:r>
              <a:rPr lang="en-US" altLang="en-US" sz="1600">
                <a:latin typeface="+mn-lt"/>
                <a:ea typeface="宋体" panose="02010600030101010101" pitchFamily="2" charset="-122"/>
              </a:rPr>
              <a:t>)</a:t>
            </a:r>
          </a:p>
          <a:p>
            <a:pPr>
              <a:spcBef>
                <a:spcPct val="0"/>
              </a:spcBef>
              <a:buClrTx/>
              <a:buSzPct val="70000"/>
              <a:buFontTx/>
              <a:buNone/>
            </a:pPr>
            <a:endParaRPr lang="en-US" altLang="en-US" sz="1600">
              <a:latin typeface="+mn-lt"/>
              <a:ea typeface="宋体" panose="02010600030101010101" pitchFamily="2" charset="-122"/>
            </a:endParaRPr>
          </a:p>
        </p:txBody>
      </p:sp>
      <p:sp>
        <p:nvSpPr>
          <p:cNvPr id="52237" name="Rectangle 12"/>
          <p:cNvSpPr>
            <a:spLocks noChangeArrowheads="1"/>
          </p:cNvSpPr>
          <p:nvPr/>
        </p:nvSpPr>
        <p:spPr bwMode="auto">
          <a:xfrm>
            <a:off x="3892588" y="1341438"/>
            <a:ext cx="887336" cy="371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solidFill>
                  <a:srgbClr val="7E9CE8"/>
                </a:solidFill>
                <a:latin typeface="+mn-lt"/>
                <a:ea typeface="宋体" panose="02010600030101010101" pitchFamily="2" charset="-122"/>
              </a:rPr>
              <a:t>caArray</a:t>
            </a:r>
          </a:p>
        </p:txBody>
      </p:sp>
      <p:sp>
        <p:nvSpPr>
          <p:cNvPr id="52238" name="Rectangle 13"/>
          <p:cNvSpPr>
            <a:spLocks noChangeArrowheads="1"/>
          </p:cNvSpPr>
          <p:nvPr/>
        </p:nvSpPr>
        <p:spPr bwMode="auto">
          <a:xfrm>
            <a:off x="667766" y="5661025"/>
            <a:ext cx="1367980" cy="371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800">
                <a:solidFill>
                  <a:srgbClr val="FF0000"/>
                </a:solidFill>
                <a:latin typeface="+mn-lt"/>
                <a:ea typeface="宋体" panose="02010600030101010101" pitchFamily="2" charset="-122"/>
              </a:rPr>
              <a:t>GenePattern</a:t>
            </a:r>
          </a:p>
        </p:txBody>
      </p:sp>
      <p:sp>
        <p:nvSpPr>
          <p:cNvPr id="52239" name="Rectangle 14"/>
          <p:cNvSpPr>
            <a:spLocks noChangeArrowheads="1"/>
          </p:cNvSpPr>
          <p:nvPr/>
        </p:nvSpPr>
        <p:spPr bwMode="auto">
          <a:xfrm>
            <a:off x="4500563" y="1700213"/>
            <a:ext cx="2695575" cy="2162773"/>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lnSpc>
                <a:spcPct val="80000"/>
              </a:lnSpc>
              <a:spcBef>
                <a:spcPts val="600"/>
              </a:spcBef>
              <a:buClrTx/>
              <a:buSzPct val="70000"/>
              <a:buFontTx/>
              <a:buNone/>
            </a:pPr>
            <a:r>
              <a:rPr lang="en-US" altLang="en-US" sz="2400">
                <a:latin typeface="+mn-lt"/>
                <a:ea typeface="宋体" panose="02010600030101010101" pitchFamily="2" charset="-122"/>
              </a:rPr>
              <a:t>Use </a:t>
            </a:r>
            <a:r>
              <a:rPr lang="en-US" altLang="en-US" sz="2400">
                <a:solidFill>
                  <a:srgbClr val="FF0000"/>
                </a:solidFill>
                <a:latin typeface="+mn-lt"/>
                <a:ea typeface="宋体" panose="02010600030101010101" pitchFamily="2" charset="-122"/>
              </a:rPr>
              <a:t>gene-expression</a:t>
            </a:r>
            <a:r>
              <a:rPr lang="en-US" altLang="en-US" sz="2400">
                <a:latin typeface="+mn-lt"/>
                <a:ea typeface="宋体" panose="02010600030101010101" pitchFamily="2" charset="-122"/>
              </a:rPr>
              <a:t> patterns associated with two lymphoma types to predict the type of an unknown sample.</a:t>
            </a:r>
          </a:p>
        </p:txBody>
      </p:sp>
      <p:pic>
        <p:nvPicPr>
          <p:cNvPr id="52240" name="Picture 15"/>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3663" y="566738"/>
            <a:ext cx="2700337" cy="99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2241" name="Rectangle 16"/>
          <p:cNvSpPr>
            <a:spLocks noChangeArrowheads="1"/>
          </p:cNvSpPr>
          <p:nvPr/>
        </p:nvSpPr>
        <p:spPr bwMode="auto">
          <a:xfrm>
            <a:off x="323850" y="688975"/>
            <a:ext cx="5667619" cy="58695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3200" b="1">
                <a:solidFill>
                  <a:srgbClr val="1C2674"/>
                </a:solidFill>
                <a:latin typeface="+mn-lt"/>
                <a:ea typeface="宋体" panose="02010600030101010101" pitchFamily="2" charset="-122"/>
              </a:rPr>
              <a:t>Lymphoma Prediction Workflow</a:t>
            </a:r>
          </a:p>
        </p:txBody>
      </p:sp>
      <p:sp>
        <p:nvSpPr>
          <p:cNvPr id="52242" name="Text Box 17"/>
          <p:cNvSpPr txBox="1">
            <a:spLocks noChangeArrowheads="1"/>
          </p:cNvSpPr>
          <p:nvPr/>
        </p:nvSpPr>
        <p:spPr bwMode="auto">
          <a:xfrm>
            <a:off x="2268538" y="0"/>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latin typeface="+mn-lt"/>
              </a:rPr>
              <a:t>Research Example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7888" y="1052513"/>
            <a:ext cx="4148137" cy="4503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4275" name="Text Box 2"/>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500" b="1">
                <a:solidFill>
                  <a:srgbClr val="004674"/>
                </a:solidFill>
                <a:latin typeface="+mn-lt"/>
              </a:rPr>
              <a:t>Systems Biology Data Integration</a:t>
            </a:r>
          </a:p>
        </p:txBody>
      </p:sp>
      <p:sp>
        <p:nvSpPr>
          <p:cNvPr id="54276" name="AutoShape 3"/>
          <p:cNvSpPr>
            <a:spLocks noChangeArrowheads="1"/>
          </p:cNvSpPr>
          <p:nvPr/>
        </p:nvSpPr>
        <p:spPr bwMode="auto">
          <a:xfrm>
            <a:off x="1416050" y="1270000"/>
            <a:ext cx="1428750" cy="714375"/>
          </a:xfrm>
          <a:prstGeom prst="roundRect">
            <a:avLst>
              <a:gd name="adj" fmla="val 16667"/>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200">
                <a:latin typeface="+mn-lt"/>
              </a:rPr>
              <a:t>Read enzyme names from SBML</a:t>
            </a:r>
          </a:p>
        </p:txBody>
      </p:sp>
      <p:sp>
        <p:nvSpPr>
          <p:cNvPr id="54277" name="AutoShape 4"/>
          <p:cNvSpPr>
            <a:spLocks noChangeArrowheads="1"/>
          </p:cNvSpPr>
          <p:nvPr/>
        </p:nvSpPr>
        <p:spPr bwMode="auto">
          <a:xfrm>
            <a:off x="1416050" y="2460625"/>
            <a:ext cx="1428750" cy="714375"/>
          </a:xfrm>
          <a:prstGeom prst="roundRect">
            <a:avLst>
              <a:gd name="adj" fmla="val 16667"/>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200">
                <a:latin typeface="+mn-lt"/>
              </a:rPr>
              <a:t>Query maxd database using enzyme names</a:t>
            </a:r>
          </a:p>
        </p:txBody>
      </p:sp>
      <p:sp>
        <p:nvSpPr>
          <p:cNvPr id="54278" name="AutoShape 5"/>
          <p:cNvSpPr>
            <a:spLocks noChangeArrowheads="1"/>
          </p:cNvSpPr>
          <p:nvPr/>
        </p:nvSpPr>
        <p:spPr bwMode="auto">
          <a:xfrm>
            <a:off x="1416050" y="3651250"/>
            <a:ext cx="1428750" cy="714375"/>
          </a:xfrm>
          <a:prstGeom prst="roundRect">
            <a:avLst>
              <a:gd name="adj" fmla="val 16667"/>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200">
                <a:latin typeface="+mn-lt"/>
              </a:rPr>
              <a:t>Calculate colours based on gene expn level</a:t>
            </a:r>
          </a:p>
        </p:txBody>
      </p:sp>
      <p:sp>
        <p:nvSpPr>
          <p:cNvPr id="54279" name="AutoShape 6"/>
          <p:cNvSpPr>
            <a:spLocks noChangeArrowheads="1"/>
          </p:cNvSpPr>
          <p:nvPr/>
        </p:nvSpPr>
        <p:spPr bwMode="auto">
          <a:xfrm>
            <a:off x="1416050" y="4841875"/>
            <a:ext cx="1428750" cy="714375"/>
          </a:xfrm>
          <a:prstGeom prst="roundRect">
            <a:avLst>
              <a:gd name="adj" fmla="val 16667"/>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Pct val="70000"/>
              <a:buFontTx/>
              <a:buNone/>
            </a:pPr>
            <a:r>
              <a:rPr lang="en-US" altLang="en-US" sz="1200">
                <a:latin typeface="+mn-lt"/>
              </a:rPr>
              <a:t>Create new SBML model with new colour nodes</a:t>
            </a:r>
          </a:p>
        </p:txBody>
      </p:sp>
      <p:sp>
        <p:nvSpPr>
          <p:cNvPr id="54280" name="AutoShape 7"/>
          <p:cNvSpPr>
            <a:spLocks noChangeArrowheads="1"/>
          </p:cNvSpPr>
          <p:nvPr/>
        </p:nvSpPr>
        <p:spPr bwMode="auto">
          <a:xfrm>
            <a:off x="2058988" y="2078038"/>
            <a:ext cx="142875" cy="288925"/>
          </a:xfrm>
          <a:prstGeom prst="downArrow">
            <a:avLst>
              <a:gd name="adj1" fmla="val 50000"/>
              <a:gd name="adj2" fmla="val 50003"/>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54281" name="AutoShape 8"/>
          <p:cNvSpPr>
            <a:spLocks noChangeArrowheads="1"/>
          </p:cNvSpPr>
          <p:nvPr/>
        </p:nvSpPr>
        <p:spPr bwMode="auto">
          <a:xfrm>
            <a:off x="2058988" y="3268663"/>
            <a:ext cx="142875" cy="288925"/>
          </a:xfrm>
          <a:prstGeom prst="downArrow">
            <a:avLst>
              <a:gd name="adj1" fmla="val 50000"/>
              <a:gd name="adj2" fmla="val 50003"/>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54282" name="AutoShape 9"/>
          <p:cNvSpPr>
            <a:spLocks noChangeArrowheads="1"/>
          </p:cNvSpPr>
          <p:nvPr/>
        </p:nvSpPr>
        <p:spPr bwMode="auto">
          <a:xfrm>
            <a:off x="2058988" y="4459288"/>
            <a:ext cx="142875" cy="288925"/>
          </a:xfrm>
          <a:prstGeom prst="downArrow">
            <a:avLst>
              <a:gd name="adj1" fmla="val 50000"/>
              <a:gd name="adj2" fmla="val 50003"/>
            </a:avLst>
          </a:prstGeom>
          <a:solidFill>
            <a:srgbClr val="808080"/>
          </a:solidFill>
          <a:ln w="9360" cap="sq">
            <a:solidFill>
              <a:srgbClr val="404040"/>
            </a:solidFill>
            <a:miter lim="800000"/>
            <a:headEnd/>
            <a:tailEnd/>
          </a:ln>
          <a:effectLst>
            <a:outerShdw dist="20160" dir="5400000" algn="ctr" rotWithShape="0">
              <a:srgbClr val="80808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54283" name="Rectangle 10"/>
          <p:cNvSpPr>
            <a:spLocks noChangeArrowheads="1"/>
          </p:cNvSpPr>
          <p:nvPr/>
        </p:nvSpPr>
        <p:spPr bwMode="auto">
          <a:xfrm>
            <a:off x="323850" y="5589588"/>
            <a:ext cx="8569325" cy="7318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SzPct val="70000"/>
              <a:buFontTx/>
              <a:buNone/>
            </a:pPr>
            <a:r>
              <a:rPr lang="en-US" altLang="en-US" sz="2800" b="1">
                <a:solidFill>
                  <a:srgbClr val="004674"/>
                </a:solidFill>
                <a:latin typeface="+mn-lt"/>
              </a:rPr>
              <a:t>Mapping transcriptomics data onto SBML models</a:t>
            </a:r>
          </a:p>
        </p:txBody>
      </p:sp>
      <p:sp>
        <p:nvSpPr>
          <p:cNvPr id="54284" name="Text Box 11"/>
          <p:cNvSpPr txBox="1">
            <a:spLocks noChangeArrowheads="1"/>
          </p:cNvSpPr>
          <p:nvPr/>
        </p:nvSpPr>
        <p:spPr bwMode="auto">
          <a:xfrm>
            <a:off x="3276600" y="6165850"/>
            <a:ext cx="3887788" cy="368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a:latin typeface="+mn-lt"/>
              </a:rPr>
              <a:t>Peter Li, Doug Kell, U Manchester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latin typeface="+mn-lt"/>
              </a:rPr>
              <a:t>Workflows are …</a:t>
            </a:r>
          </a:p>
        </p:txBody>
      </p:sp>
      <p:sp>
        <p:nvSpPr>
          <p:cNvPr id="56323"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2900" indent="-341313">
              <a:spcBef>
                <a:spcPts val="7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ＭＳ Ｐゴシック" panose="020B0600070205080204" pitchFamily="34" charset="-128"/>
              </a:defRPr>
            </a:lvl9pPr>
          </a:lstStyle>
          <a:p>
            <a:pPr>
              <a:buClrTx/>
              <a:buSzPct val="70000"/>
              <a:buFontTx/>
              <a:buNone/>
            </a:pPr>
            <a:r>
              <a:rPr lang="en-US" altLang="en-US">
                <a:solidFill>
                  <a:srgbClr val="404040"/>
                </a:solidFill>
                <a:latin typeface="+mn-lt"/>
              </a:rPr>
              <a:t>... records and protocols (i.e. your </a:t>
            </a:r>
            <a:r>
              <a:rPr lang="en-US" altLang="en-US" i="1">
                <a:solidFill>
                  <a:srgbClr val="404040"/>
                </a:solidFill>
                <a:latin typeface="+mn-lt"/>
              </a:rPr>
              <a:t>in silico </a:t>
            </a:r>
            <a:r>
              <a:rPr lang="en-US" altLang="en-US">
                <a:solidFill>
                  <a:srgbClr val="404040"/>
                </a:solidFill>
                <a:latin typeface="+mn-lt"/>
              </a:rPr>
              <a:t>experimental method)</a:t>
            </a:r>
          </a:p>
          <a:p>
            <a:pPr>
              <a:buClrTx/>
              <a:buSzPct val="70000"/>
              <a:buFontTx/>
              <a:buNone/>
            </a:pPr>
            <a:r>
              <a:rPr lang="en-US" altLang="en-US">
                <a:solidFill>
                  <a:srgbClr val="404040"/>
                </a:solidFill>
                <a:latin typeface="+mn-lt"/>
              </a:rPr>
              <a:t>... know-how and intellectual property</a:t>
            </a:r>
          </a:p>
          <a:p>
            <a:pPr>
              <a:buClrTx/>
              <a:buSzPct val="70000"/>
              <a:buFontTx/>
              <a:buNone/>
            </a:pPr>
            <a:r>
              <a:rPr lang="en-US" altLang="en-US">
                <a:solidFill>
                  <a:srgbClr val="404040"/>
                </a:solidFill>
                <a:latin typeface="+mn-lt"/>
              </a:rPr>
              <a:t>... hard work to develop and get right</a:t>
            </a:r>
          </a:p>
          <a:p>
            <a:pPr>
              <a:buClrTx/>
              <a:buSzPct val="70000"/>
              <a:buFontTx/>
              <a:buNone/>
            </a:pPr>
            <a:r>
              <a:rPr lang="en-US" altLang="en-US">
                <a:solidFill>
                  <a:srgbClr val="404040"/>
                </a:solidFill>
                <a:latin typeface="+mn-lt"/>
              </a:rPr>
              <a:t>…..re-usable methods (i.e. you can build on the work of others)</a:t>
            </a:r>
          </a:p>
          <a:p>
            <a:pPr>
              <a:buClrTx/>
              <a:buSzPct val="70000"/>
              <a:buFontTx/>
              <a:buNone/>
            </a:pPr>
            <a:endParaRPr lang="en-US" altLang="en-US">
              <a:solidFill>
                <a:srgbClr val="404040"/>
              </a:solidFill>
              <a:latin typeface="+mn-lt"/>
            </a:endParaRPr>
          </a:p>
          <a:p>
            <a:pPr>
              <a:buClrTx/>
              <a:buSzPct val="70000"/>
              <a:buFontTx/>
              <a:buNone/>
            </a:pPr>
            <a:endParaRPr lang="en-US" altLang="en-US">
              <a:solidFill>
                <a:srgbClr val="404040"/>
              </a:solidFill>
              <a:latin typeface="+mn-lt"/>
            </a:endParaRPr>
          </a:p>
          <a:p>
            <a:pPr>
              <a:buClrTx/>
              <a:buSzPct val="70000"/>
              <a:buFontTx/>
              <a:buNone/>
            </a:pPr>
            <a:endParaRPr lang="en-US" altLang="en-US">
              <a:solidFill>
                <a:srgbClr val="404040"/>
              </a:solidFill>
              <a:latin typeface="+mn-lt"/>
            </a:endParaRPr>
          </a:p>
        </p:txBody>
      </p:sp>
      <p:sp>
        <p:nvSpPr>
          <p:cNvPr id="56324" name="Text Box 3"/>
          <p:cNvSpPr txBox="1">
            <a:spLocks noChangeArrowheads="1"/>
          </p:cNvSpPr>
          <p:nvPr/>
        </p:nvSpPr>
        <p:spPr bwMode="auto">
          <a:xfrm>
            <a:off x="1116013" y="4633913"/>
            <a:ext cx="6769100" cy="520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800" b="1">
                <a:latin typeface="+mn-lt"/>
              </a:rPr>
              <a:t>So why not share and re-use them</a:t>
            </a:r>
          </a:p>
        </p:txBody>
      </p:sp>
      <p:pic>
        <p:nvPicPr>
          <p:cNvPr id="56325"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56100" y="5300663"/>
            <a:ext cx="4464050" cy="863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908050"/>
            <a:ext cx="9326563" cy="5949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8371" name="Text Box 2"/>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Workflow Repository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rPr>
              <a:t>Just Enough Sharing….</a:t>
            </a:r>
          </a:p>
        </p:txBody>
      </p:sp>
      <p:sp>
        <p:nvSpPr>
          <p:cNvPr id="60419"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marL="690563" indent="-3476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buClr>
                <a:srgbClr val="004674"/>
              </a:buClr>
              <a:buSzPct val="70000"/>
              <a:buFont typeface="Wingdings" panose="05000000000000000000" pitchFamily="2" charset="2"/>
              <a:buNone/>
            </a:pPr>
            <a:endParaRPr lang="en-US" altLang="en-US"/>
          </a:p>
          <a:p>
            <a:pPr eaLnBrk="1" hangingPunct="1">
              <a:buClr>
                <a:srgbClr val="004674"/>
              </a:buClr>
              <a:buSzPct val="70000"/>
              <a:buFont typeface="Wingdings" panose="05000000000000000000" pitchFamily="2" charset="2"/>
              <a:buChar char=""/>
            </a:pPr>
            <a:r>
              <a:rPr lang="en-US" altLang="en-US"/>
              <a:t>myExperiment can provide a central location for workflows from one community/group</a:t>
            </a:r>
          </a:p>
          <a:p>
            <a:pPr eaLnBrk="1" hangingPunct="1">
              <a:buClr>
                <a:srgbClr val="004674"/>
              </a:buClr>
              <a:buSzPct val="70000"/>
              <a:buFont typeface="Wingdings" panose="05000000000000000000" pitchFamily="2" charset="2"/>
              <a:buChar char=""/>
            </a:pPr>
            <a:r>
              <a:rPr lang="en-US" altLang="en-US"/>
              <a:t>myExperiment allows you to say</a:t>
            </a:r>
          </a:p>
          <a:p>
            <a:pPr lvl="1" eaLnBrk="1" hangingPunct="1">
              <a:buClr>
                <a:srgbClr val="5DA4DA"/>
              </a:buClr>
              <a:buSzPct val="70000"/>
              <a:buFont typeface="Wingdings" panose="05000000000000000000" pitchFamily="2" charset="2"/>
              <a:buChar char=""/>
            </a:pPr>
            <a:r>
              <a:rPr lang="en-US" altLang="en-US"/>
              <a:t>Who can look at your workflow</a:t>
            </a:r>
          </a:p>
          <a:p>
            <a:pPr lvl="1" eaLnBrk="1" hangingPunct="1">
              <a:buClr>
                <a:srgbClr val="5DA4DA"/>
              </a:buClr>
              <a:buSzPct val="70000"/>
              <a:buFont typeface="Wingdings" panose="05000000000000000000" pitchFamily="2" charset="2"/>
              <a:buChar char=""/>
            </a:pPr>
            <a:r>
              <a:rPr lang="en-US" altLang="en-US"/>
              <a:t>Who can download your workflow</a:t>
            </a:r>
          </a:p>
          <a:p>
            <a:pPr lvl="1" eaLnBrk="1" hangingPunct="1">
              <a:buClr>
                <a:srgbClr val="5DA4DA"/>
              </a:buClr>
              <a:buSzPct val="70000"/>
              <a:buFont typeface="Wingdings" panose="05000000000000000000" pitchFamily="2" charset="2"/>
              <a:buChar char=""/>
            </a:pPr>
            <a:r>
              <a:rPr lang="en-US" altLang="en-US"/>
              <a:t>Who can modify your workflow</a:t>
            </a:r>
          </a:p>
          <a:p>
            <a:pPr lvl="1" eaLnBrk="1" hangingPunct="1">
              <a:buClr>
                <a:srgbClr val="5DA4DA"/>
              </a:buClr>
              <a:buSzPct val="70000"/>
              <a:buFont typeface="Wingdings" panose="05000000000000000000" pitchFamily="2" charset="2"/>
              <a:buChar char=""/>
            </a:pPr>
            <a:r>
              <a:rPr lang="en-US" altLang="en-US"/>
              <a:t>Who can run your workflow</a:t>
            </a:r>
          </a:p>
          <a:p>
            <a:pPr eaLnBrk="1" hangingPunct="1">
              <a:buClr>
                <a:srgbClr val="004674"/>
              </a:buClr>
              <a:buSzPct val="70000"/>
              <a:buFont typeface="Wingdings" panose="05000000000000000000" pitchFamily="2" charset="2"/>
              <a:buChar char=""/>
            </a:pPr>
            <a:r>
              <a:rPr lang="en-US" altLang="en-US"/>
              <a:t>Ownership and attribution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581400" y="0"/>
            <a:ext cx="5562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600" b="1" dirty="0">
                <a:solidFill>
                  <a:srgbClr val="004674"/>
                </a:solidFill>
                <a:latin typeface="+mn-lt"/>
              </a:rPr>
              <a:t> Lots of </a:t>
            </a:r>
            <a:r>
              <a:rPr lang="en-US" altLang="en-US" sz="3600" b="1" dirty="0">
                <a:solidFill>
                  <a:srgbClr val="004674"/>
                </a:solidFill>
                <a:latin typeface="+mj-lt"/>
              </a:rPr>
              <a:t>Resources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5579" r="85159" b="10509"/>
          <a:stretch>
            <a:fillRect/>
          </a:stretch>
        </p:blipFill>
        <p:spPr bwMode="auto">
          <a:xfrm>
            <a:off x="73025" y="838200"/>
            <a:ext cx="2287588" cy="6019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t="35579" r="85159" b="10509"/>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4986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3"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21082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4"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27686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5" name="Picture 6"/>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34544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6"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40640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7" name="Picture 8"/>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4724400"/>
            <a:ext cx="1447800" cy="965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8" name="Picture 9"/>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56388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79" name="Picture 10"/>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863600"/>
            <a:ext cx="990600" cy="657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0" name="Picture 11"/>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4800600"/>
            <a:ext cx="1219200" cy="809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1" name="Picture 12"/>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1200" y="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2" name="Picture 13"/>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3" name="Picture 14"/>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6286500"/>
            <a:ext cx="990600" cy="66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4" name="Picture 15"/>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83820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5" name="Picture 16"/>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676400"/>
            <a:ext cx="1295400" cy="863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6" name="Picture 17"/>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251460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7" name="Picture 18"/>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3429000"/>
            <a:ext cx="1143000" cy="762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8" name="Picture 19"/>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4191000"/>
            <a:ext cx="1066800" cy="711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89" name="Picture 20"/>
          <p:cNvPicPr>
            <a:picLocks noChangeAspect="1" noChangeArrowheads="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563880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90" name="Picture 21"/>
          <p:cNvPicPr>
            <a:picLocks noChangeAspect="1" noChangeArrowheads="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0"/>
            <a:ext cx="1292225" cy="857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191" name="Picture 22"/>
          <p:cNvPicPr>
            <a:picLocks noChangeAspect="1" noChangeArrowheads="1"/>
          </p:cNvPicPr>
          <p:nvPr/>
        </p:nvPicPr>
        <p:blipFill>
          <a:blip r:embed="rId2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8281" b="-1913"/>
          <a:stretch>
            <a:fillRect/>
          </a:stretch>
        </p:blipFill>
        <p:spPr bwMode="auto">
          <a:xfrm>
            <a:off x="0" y="0"/>
            <a:ext cx="1355725" cy="1447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88281" b="-191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192" name="Text Box 24"/>
          <p:cNvSpPr txBox="1">
            <a:spLocks noChangeArrowheads="1"/>
          </p:cNvSpPr>
          <p:nvPr/>
        </p:nvSpPr>
        <p:spPr bwMode="auto">
          <a:xfrm>
            <a:off x="4787900" y="1125538"/>
            <a:ext cx="4214813" cy="1201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spcBef>
                <a:spcPts val="1125"/>
              </a:spcBef>
              <a:buClrTx/>
              <a:buSzPct val="70000"/>
              <a:buFontTx/>
              <a:buNone/>
              <a:defRPr/>
            </a:pPr>
            <a:r>
              <a:rPr lang="en-US" altLang="en-US" b="1" dirty="0" smtClean="0">
                <a:solidFill>
                  <a:srgbClr val="000000"/>
                </a:solidFill>
                <a:latin typeface="+mn-lt"/>
              </a:rPr>
              <a:t>NAR 2014:</a:t>
            </a:r>
            <a:r>
              <a:rPr lang="en-US" altLang="en-US" dirty="0" smtClean="0">
                <a:solidFill>
                  <a:srgbClr val="000000"/>
                </a:solidFill>
                <a:latin typeface="+mn-lt"/>
              </a:rPr>
              <a:t> 1552 databases</a:t>
            </a:r>
            <a:br>
              <a:rPr lang="en-US" altLang="en-US" dirty="0" smtClean="0">
                <a:solidFill>
                  <a:srgbClr val="000000"/>
                </a:solidFill>
                <a:latin typeface="+mn-lt"/>
              </a:rPr>
            </a:br>
            <a:r>
              <a:rPr lang="en-US" altLang="en-US" b="1" dirty="0" err="1" smtClean="0">
                <a:solidFill>
                  <a:srgbClr val="000000"/>
                </a:solidFill>
                <a:latin typeface="+mn-lt"/>
              </a:rPr>
              <a:t>Genbank</a:t>
            </a:r>
            <a:r>
              <a:rPr lang="en-US" altLang="en-US" b="1" dirty="0" smtClean="0">
                <a:solidFill>
                  <a:srgbClr val="000000"/>
                </a:solidFill>
                <a:latin typeface="+mn-lt"/>
              </a:rPr>
              <a:t> 2014-04: </a:t>
            </a:r>
            <a:r>
              <a:rPr lang="en-GB" altLang="en-US" dirty="0" smtClean="0">
                <a:solidFill>
                  <a:srgbClr val="000000"/>
                </a:solidFill>
                <a:latin typeface="+mn-lt"/>
              </a:rPr>
              <a:t>172 million sequences, 162 billion </a:t>
            </a:r>
            <a:r>
              <a:rPr lang="en-GB" altLang="en-US" dirty="0" err="1" smtClean="0">
                <a:solidFill>
                  <a:srgbClr val="000000"/>
                </a:solidFill>
                <a:latin typeface="+mn-lt"/>
              </a:rPr>
              <a:t>basepairs</a:t>
            </a:r>
            <a:r>
              <a:rPr lang="en-GB" altLang="en-US" dirty="0" smtClean="0">
                <a:solidFill>
                  <a:srgbClr val="000000"/>
                </a:solidFill>
                <a:latin typeface="+mn-lt"/>
              </a:rPr>
              <a:t/>
            </a:r>
            <a:br>
              <a:rPr lang="en-GB" altLang="en-US" dirty="0" smtClean="0">
                <a:solidFill>
                  <a:srgbClr val="000000"/>
                </a:solidFill>
                <a:latin typeface="+mn-lt"/>
              </a:rPr>
            </a:br>
            <a:r>
              <a:rPr lang="en-GB" altLang="en-US" b="1" dirty="0" smtClean="0">
                <a:solidFill>
                  <a:srgbClr val="000000"/>
                </a:solidFill>
                <a:latin typeface="+mn-lt"/>
              </a:rPr>
              <a:t>WGS 2014-04</a:t>
            </a:r>
            <a:r>
              <a:rPr lang="en-GB" altLang="en-US" dirty="0" smtClean="0">
                <a:solidFill>
                  <a:srgbClr val="000000"/>
                </a:solidFill>
                <a:latin typeface="+mn-lt"/>
              </a:rPr>
              <a:t>: 774 billion </a:t>
            </a:r>
            <a:r>
              <a:rPr lang="en-GB" altLang="en-US" dirty="0" err="1" smtClean="0">
                <a:solidFill>
                  <a:srgbClr val="000000"/>
                </a:solidFill>
                <a:latin typeface="+mn-lt"/>
              </a:rPr>
              <a:t>basepairs</a:t>
            </a:r>
            <a:endParaRPr lang="en-US" altLang="en-US" b="1" dirty="0" smtClean="0">
              <a:solidFill>
                <a:srgbClr val="000000"/>
              </a:solidFill>
              <a:latin typeface="+mn-lt"/>
            </a:endParaRPr>
          </a:p>
        </p:txBody>
      </p:sp>
      <p:pic>
        <p:nvPicPr>
          <p:cNvPr id="7193" name="Picture 2"/>
          <p:cNvPicPr>
            <a:picLocks noChangeAspect="1"/>
          </p:cNvPicPr>
          <p:nvPr/>
        </p:nvPicPr>
        <p:blipFill>
          <a:blip r:embed="rId2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568" t="19200" r="38582" b="31100"/>
          <a:stretch>
            <a:fillRect/>
          </a:stretch>
        </p:blipFill>
        <p:spPr bwMode="auto">
          <a:xfrm>
            <a:off x="4787900" y="2514600"/>
            <a:ext cx="4214813" cy="2749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96975"/>
            <a:ext cx="7164388" cy="5284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2467" name="Rectangle 2"/>
          <p:cNvSpPr>
            <a:spLocks noChangeArrowheads="1"/>
          </p:cNvSpPr>
          <p:nvPr/>
        </p:nvSpPr>
        <p:spPr bwMode="auto">
          <a:xfrm>
            <a:off x="971550" y="6461125"/>
            <a:ext cx="4251846"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b="1">
                <a:latin typeface="+mn-lt"/>
              </a:rPr>
              <a:t>http://www.genomics.liv.ac.uk/tryps/</a:t>
            </a:r>
          </a:p>
        </p:txBody>
      </p:sp>
      <p:pic>
        <p:nvPicPr>
          <p:cNvPr id="62468"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270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2469" name="Text Box 4"/>
          <p:cNvSpPr txBox="1">
            <a:spLocks noChangeArrowheads="1"/>
          </p:cNvSpPr>
          <p:nvPr/>
        </p:nvSpPr>
        <p:spPr bwMode="auto">
          <a:xfrm>
            <a:off x="323850" y="3933825"/>
            <a:ext cx="5761038" cy="1798638"/>
          </a:xfrm>
          <a:prstGeom prst="rect">
            <a:avLst/>
          </a:prstGeom>
          <a:solidFill>
            <a:srgbClr val="FFFFFF"/>
          </a:solidFill>
          <a:ln w="2844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en-US" altLang="en-US" sz="2800" b="1">
                <a:latin typeface="+mn-lt"/>
              </a:rPr>
              <a:t>Trypanosomiasis (Sleeping Sickness) in sub-Saharan Africa</a:t>
            </a:r>
            <a:r>
              <a:rPr lang="en-US" altLang="en-US" sz="2800">
                <a:latin typeface="+mn-lt"/>
              </a:rPr>
              <a:t/>
            </a:r>
            <a:br>
              <a:rPr lang="en-US" altLang="en-US" sz="2800">
                <a:latin typeface="+mn-lt"/>
              </a:rPr>
            </a:br>
            <a:r>
              <a:rPr lang="en-US" altLang="en-US" sz="2800">
                <a:latin typeface="+mn-lt"/>
              </a:rPr>
              <a:t>Microarray data</a:t>
            </a:r>
            <a:br>
              <a:rPr lang="en-US" altLang="en-US" sz="2800">
                <a:latin typeface="+mn-lt"/>
              </a:rPr>
            </a:br>
            <a:r>
              <a:rPr lang="en-US" altLang="en-US" sz="2800">
                <a:latin typeface="+mn-lt"/>
              </a:rPr>
              <a:t>QTL data</a:t>
            </a:r>
          </a:p>
        </p:txBody>
      </p:sp>
      <p:pic>
        <p:nvPicPr>
          <p:cNvPr id="62470"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3068638"/>
            <a:ext cx="1368425" cy="17287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62471"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1268413"/>
            <a:ext cx="1349375" cy="1800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2472" name="Text Box 7"/>
          <p:cNvSpPr txBox="1">
            <a:spLocks noChangeArrowheads="1"/>
          </p:cNvSpPr>
          <p:nvPr/>
        </p:nvSpPr>
        <p:spPr bwMode="auto">
          <a:xfrm rot="5400000">
            <a:off x="8072307" y="3782686"/>
            <a:ext cx="1322648"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a:latin typeface="+mn-lt"/>
              </a:rPr>
              <a:t>Andy Brass</a:t>
            </a:r>
          </a:p>
        </p:txBody>
      </p:sp>
      <p:sp>
        <p:nvSpPr>
          <p:cNvPr id="62473" name="Text Box 8"/>
          <p:cNvSpPr txBox="1">
            <a:spLocks noChangeArrowheads="1"/>
          </p:cNvSpPr>
          <p:nvPr/>
        </p:nvSpPr>
        <p:spPr bwMode="auto">
          <a:xfrm rot="5400000">
            <a:off x="8065298" y="2065805"/>
            <a:ext cx="1406517"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a:latin typeface="+mn-lt"/>
              </a:rPr>
              <a:t>Steve Kemp</a:t>
            </a:r>
          </a:p>
        </p:txBody>
      </p:sp>
      <p:pic>
        <p:nvPicPr>
          <p:cNvPr id="62474"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4797425"/>
            <a:ext cx="1379537" cy="13795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2475" name="Text Box 10"/>
          <p:cNvSpPr txBox="1">
            <a:spLocks noChangeArrowheads="1"/>
          </p:cNvSpPr>
          <p:nvPr/>
        </p:nvSpPr>
        <p:spPr bwMode="auto">
          <a:xfrm rot="5400000">
            <a:off x="8077229" y="5257474"/>
            <a:ext cx="1315979" cy="402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a:latin typeface="+mn-lt"/>
              </a:rPr>
              <a:t>Paul Fisher</a:t>
            </a:r>
          </a:p>
        </p:txBody>
      </p:sp>
      <p:sp>
        <p:nvSpPr>
          <p:cNvPr id="62476" name="Text Box 11"/>
          <p:cNvSpPr txBox="1">
            <a:spLocks noChangeArrowheads="1"/>
          </p:cNvSpPr>
          <p:nvPr/>
        </p:nvSpPr>
        <p:spPr bwMode="auto">
          <a:xfrm>
            <a:off x="4859338" y="5876925"/>
            <a:ext cx="2808287" cy="444500"/>
          </a:xfrm>
          <a:prstGeom prst="rect">
            <a:avLst/>
          </a:prstGeom>
          <a:solidFill>
            <a:srgbClr val="FFFFFF"/>
          </a:solidFill>
          <a:ln w="2844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Pct val="70000"/>
              <a:buFontTx/>
              <a:buNone/>
            </a:pPr>
            <a:r>
              <a:rPr lang="en-US" altLang="en-US" sz="2000" b="1">
                <a:latin typeface="+mn-lt"/>
              </a:rPr>
              <a:t>Slides from Paul Fisher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9338" y="1628775"/>
            <a:ext cx="3744912" cy="2087563"/>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4515" name="Text Box 2"/>
          <p:cNvSpPr txBox="1">
            <a:spLocks noChangeArrowheads="1"/>
          </p:cNvSpPr>
          <p:nvPr/>
        </p:nvSpPr>
        <p:spPr bwMode="auto">
          <a:xfrm>
            <a:off x="1403350" y="5734050"/>
            <a:ext cx="1841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grpSp>
        <p:nvGrpSpPr>
          <p:cNvPr id="64516" name="Group 3"/>
          <p:cNvGrpSpPr>
            <a:grpSpLocks/>
          </p:cNvGrpSpPr>
          <p:nvPr/>
        </p:nvGrpSpPr>
        <p:grpSpPr bwMode="auto">
          <a:xfrm>
            <a:off x="5003800" y="4365625"/>
            <a:ext cx="3743325" cy="1870075"/>
            <a:chOff x="3152" y="2750"/>
            <a:chExt cx="2358" cy="1178"/>
          </a:xfrm>
        </p:grpSpPr>
        <p:pic>
          <p:nvPicPr>
            <p:cNvPr id="6452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52" y="2750"/>
              <a:ext cx="2358" cy="24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64521"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63" y="3019"/>
              <a:ext cx="1895" cy="90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sp>
        <p:nvSpPr>
          <p:cNvPr id="64517" name="Rectangle 6"/>
          <p:cNvSpPr>
            <a:spLocks noChangeArrowheads="1"/>
          </p:cNvSpPr>
          <p:nvPr/>
        </p:nvSpPr>
        <p:spPr bwMode="auto">
          <a:xfrm>
            <a:off x="1474788" y="260350"/>
            <a:ext cx="7200900" cy="6429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SzPct val="70000"/>
              <a:buFontTx/>
              <a:buNone/>
            </a:pPr>
            <a:r>
              <a:rPr lang="en-US" altLang="en-US" sz="3600">
                <a:solidFill>
                  <a:srgbClr val="330066"/>
                </a:solidFill>
                <a:latin typeface="+mn-lt"/>
              </a:rPr>
              <a:t>Cattle Disease Research</a:t>
            </a:r>
          </a:p>
        </p:txBody>
      </p:sp>
      <p:sp>
        <p:nvSpPr>
          <p:cNvPr id="64518" name="Rectangle 7"/>
          <p:cNvSpPr>
            <a:spLocks noChangeArrowheads="1"/>
          </p:cNvSpPr>
          <p:nvPr/>
        </p:nvSpPr>
        <p:spPr bwMode="auto">
          <a:xfrm>
            <a:off x="4932363" y="4292600"/>
            <a:ext cx="3960812" cy="2376488"/>
          </a:xfrm>
          <a:prstGeom prst="rect">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latin typeface="+mn-lt"/>
            </a:endParaRPr>
          </a:p>
        </p:txBody>
      </p:sp>
      <p:sp>
        <p:nvSpPr>
          <p:cNvPr id="64519" name="Rectangle 8"/>
          <p:cNvSpPr>
            <a:spLocks noChangeArrowheads="1"/>
          </p:cNvSpPr>
          <p:nvPr/>
        </p:nvSpPr>
        <p:spPr bwMode="auto">
          <a:xfrm>
            <a:off x="611188" y="1341438"/>
            <a:ext cx="4572000" cy="5032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marL="457200">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marL="914400">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buClrTx/>
              <a:buSzPct val="70000"/>
              <a:buFontTx/>
              <a:buNone/>
              <a:defRPr/>
            </a:pPr>
            <a:r>
              <a:rPr lang="en-US" altLang="en-US" dirty="0" smtClean="0">
                <a:solidFill>
                  <a:srgbClr val="000000"/>
                </a:solidFill>
                <a:latin typeface="+mn-lt"/>
              </a:rPr>
              <a:t>$4 billion US</a:t>
            </a:r>
          </a:p>
          <a:p>
            <a:pPr eaLnBrk="1" hangingPunct="1">
              <a:buClrTx/>
              <a:buSzPct val="70000"/>
              <a:buFontTx/>
              <a:buNone/>
              <a:defRPr/>
            </a:pPr>
            <a:endParaRPr lang="en-US" altLang="en-US" dirty="0" smtClean="0">
              <a:solidFill>
                <a:srgbClr val="000000"/>
              </a:solidFill>
              <a:latin typeface="+mn-lt"/>
            </a:endParaRPr>
          </a:p>
          <a:p>
            <a:pPr eaLnBrk="1" hangingPunct="1">
              <a:buClrTx/>
              <a:buSzPct val="70000"/>
              <a:buFontTx/>
              <a:buNone/>
              <a:defRPr/>
            </a:pPr>
            <a:r>
              <a:rPr lang="en-US" altLang="en-US" dirty="0" smtClean="0">
                <a:solidFill>
                  <a:srgbClr val="000000"/>
                </a:solidFill>
                <a:latin typeface="+mn-lt"/>
              </a:rPr>
              <a:t>Different breeds of African Cattle</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 some resistant</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Some susceptible</a:t>
            </a:r>
          </a:p>
          <a:p>
            <a:pPr eaLnBrk="1" hangingPunct="1">
              <a:buClrTx/>
              <a:buSzPct val="70000"/>
              <a:buFontTx/>
              <a:buNone/>
              <a:defRPr/>
            </a:pPr>
            <a:endParaRPr lang="en-US" altLang="en-US" dirty="0" smtClean="0">
              <a:solidFill>
                <a:srgbClr val="000000"/>
              </a:solidFill>
              <a:latin typeface="+mn-lt"/>
            </a:endParaRPr>
          </a:p>
          <a:p>
            <a:pPr eaLnBrk="1" hangingPunct="1">
              <a:buClrTx/>
              <a:buSzPct val="70000"/>
              <a:buFontTx/>
              <a:buNone/>
              <a:defRPr/>
            </a:pPr>
            <a:r>
              <a:rPr lang="en-US" altLang="en-US" dirty="0" smtClean="0">
                <a:solidFill>
                  <a:srgbClr val="000000"/>
                </a:solidFill>
                <a:latin typeface="+mn-lt"/>
              </a:rPr>
              <a:t>African Livestock adaptations:</a:t>
            </a:r>
          </a:p>
          <a:p>
            <a:pPr lvl="2" indent="0" eaLnBrk="1" hangingPunct="1">
              <a:buSzPct val="70000"/>
              <a:buFont typeface="Arial" panose="020B0604020202020204" pitchFamily="34" charset="0"/>
              <a:buChar char="•"/>
              <a:defRPr/>
            </a:pPr>
            <a:r>
              <a:rPr lang="en-US" altLang="en-US" dirty="0" smtClean="0">
                <a:solidFill>
                  <a:srgbClr val="000000"/>
                </a:solidFill>
                <a:latin typeface="+mn-lt"/>
              </a:rPr>
              <a:t> More productive</a:t>
            </a:r>
          </a:p>
          <a:p>
            <a:pPr lvl="2" indent="0" eaLnBrk="1" hangingPunct="1">
              <a:buSzPct val="70000"/>
              <a:buFont typeface="Arial" panose="020B0604020202020204" pitchFamily="34" charset="0"/>
              <a:buChar char="•"/>
              <a:defRPr/>
            </a:pPr>
            <a:r>
              <a:rPr lang="en-US" altLang="en-US" dirty="0" smtClean="0">
                <a:solidFill>
                  <a:srgbClr val="000000"/>
                </a:solidFill>
                <a:latin typeface="+mn-lt"/>
              </a:rPr>
              <a:t> Increases disease resistance</a:t>
            </a:r>
          </a:p>
          <a:p>
            <a:pPr lvl="2" indent="0" eaLnBrk="1" hangingPunct="1">
              <a:buSzPct val="70000"/>
              <a:buFont typeface="Arial" panose="020B0604020202020204" pitchFamily="34" charset="0"/>
              <a:buChar char="•"/>
              <a:defRPr/>
            </a:pPr>
            <a:r>
              <a:rPr lang="en-US" altLang="en-US" dirty="0" smtClean="0">
                <a:solidFill>
                  <a:srgbClr val="000000"/>
                </a:solidFill>
                <a:latin typeface="+mn-lt"/>
              </a:rPr>
              <a:t> Selection of traits</a:t>
            </a:r>
          </a:p>
          <a:p>
            <a:pPr lvl="1" indent="0" eaLnBrk="1" hangingPunct="1">
              <a:buClrTx/>
              <a:buSzPct val="70000"/>
              <a:buFontTx/>
              <a:buNone/>
              <a:defRPr/>
            </a:pPr>
            <a:endParaRPr lang="en-US" altLang="en-US" dirty="0" smtClean="0">
              <a:solidFill>
                <a:srgbClr val="000000"/>
              </a:solidFill>
              <a:latin typeface="+mn-lt"/>
            </a:endParaRPr>
          </a:p>
          <a:p>
            <a:pPr eaLnBrk="1" hangingPunct="1">
              <a:buClrTx/>
              <a:buSzPct val="70000"/>
              <a:buFontTx/>
              <a:buNone/>
              <a:defRPr/>
            </a:pPr>
            <a:r>
              <a:rPr lang="en-US" altLang="en-US" dirty="0" smtClean="0">
                <a:solidFill>
                  <a:srgbClr val="000000"/>
                </a:solidFill>
                <a:latin typeface="+mn-lt"/>
              </a:rPr>
              <a:t>Potential outcomes: </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 Food security</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 Understanding resistance</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 Understanding environmental </a:t>
            </a:r>
          </a:p>
          <a:p>
            <a:pPr lvl="1" indent="0" eaLnBrk="1" hangingPunct="1">
              <a:buSzPct val="70000"/>
              <a:buFont typeface="Arial" panose="020B0604020202020204" pitchFamily="34" charset="0"/>
              <a:buChar char="•"/>
              <a:defRPr/>
            </a:pPr>
            <a:r>
              <a:rPr lang="en-US" altLang="en-US" dirty="0" smtClean="0">
                <a:solidFill>
                  <a:srgbClr val="000000"/>
                </a:solidFill>
                <a:latin typeface="+mn-lt"/>
              </a:rPr>
              <a:t> Understanding diversity</a:t>
            </a:r>
          </a:p>
          <a:p>
            <a:pPr eaLnBrk="1" hangingPunct="1">
              <a:buClrTx/>
              <a:buSzPct val="70000"/>
              <a:buFontTx/>
              <a:buNone/>
              <a:defRPr/>
            </a:pPr>
            <a:endParaRPr lang="en-US" altLang="en-US" dirty="0" smtClean="0">
              <a:solidFill>
                <a:srgbClr val="000000"/>
              </a:solidFill>
              <a:latin typeface="+mn-lt"/>
            </a:endParaRPr>
          </a:p>
          <a:p>
            <a:pPr eaLnBrk="1" hangingPunct="1">
              <a:buClrTx/>
              <a:buSzPct val="70000"/>
              <a:buFontTx/>
              <a:buNone/>
              <a:defRPr/>
            </a:pPr>
            <a:r>
              <a:rPr lang="en-US" altLang="en-US" dirty="0" smtClean="0">
                <a:solidFill>
                  <a:srgbClr val="FF3300"/>
                </a:solidFill>
                <a:latin typeface="+mn-lt"/>
              </a:rPr>
              <a:t>http://www.bbc.co.uk/news/10403254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827088" y="260350"/>
            <a:ext cx="7775575" cy="7921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ctr">
              <a:spcBef>
                <a:spcPct val="0"/>
              </a:spcBef>
              <a:buClrTx/>
              <a:buFontTx/>
              <a:buNone/>
            </a:pPr>
            <a:r>
              <a:rPr lang="en-US" altLang="en-US" sz="3900" b="1">
                <a:solidFill>
                  <a:srgbClr val="004674"/>
                </a:solidFill>
                <a:latin typeface="+mn-lt"/>
              </a:rPr>
              <a:t>QTL + Microarrays</a:t>
            </a:r>
          </a:p>
        </p:txBody>
      </p:sp>
      <p:pic>
        <p:nvPicPr>
          <p:cNvPr id="66563"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088" y="1916113"/>
            <a:ext cx="3814762" cy="3937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66564"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5600" y="2133600"/>
            <a:ext cx="2663825" cy="2835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6565" name="Line 4"/>
          <p:cNvSpPr>
            <a:spLocks noChangeShapeType="1"/>
          </p:cNvSpPr>
          <p:nvPr/>
        </p:nvSpPr>
        <p:spPr bwMode="auto">
          <a:xfrm flipH="1">
            <a:off x="2482850" y="1196975"/>
            <a:ext cx="506413" cy="6477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
        <p:nvSpPr>
          <p:cNvPr id="66566" name="Line 5"/>
          <p:cNvSpPr>
            <a:spLocks noChangeShapeType="1"/>
          </p:cNvSpPr>
          <p:nvPr/>
        </p:nvSpPr>
        <p:spPr bwMode="auto">
          <a:xfrm>
            <a:off x="5435600" y="1196975"/>
            <a:ext cx="504825" cy="6477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endParaRPr lang="en-GB">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9475" y="2276475"/>
            <a:ext cx="2352675" cy="2554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8611" name="Text Box 2"/>
          <p:cNvSpPr txBox="1">
            <a:spLocks noChangeArrowheads="1"/>
          </p:cNvSpPr>
          <p:nvPr/>
        </p:nvSpPr>
        <p:spPr bwMode="auto">
          <a:xfrm>
            <a:off x="1763713" y="188913"/>
            <a:ext cx="6408737"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4200" b="1" dirty="0">
                <a:solidFill>
                  <a:srgbClr val="004674"/>
                </a:solidFill>
                <a:latin typeface="+mj-lt"/>
              </a:rPr>
              <a:t>Reuse, Recycle, Repurpose Workflows</a:t>
            </a:r>
          </a:p>
        </p:txBody>
      </p:sp>
      <p:pic>
        <p:nvPicPr>
          <p:cNvPr id="68612"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51725" y="4724400"/>
            <a:ext cx="1343025" cy="1952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68613"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3350" y="3573463"/>
            <a:ext cx="1439863" cy="1062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68614"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27875" y="2924175"/>
            <a:ext cx="2016125" cy="1108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8615" name="Text Box 6"/>
          <p:cNvSpPr txBox="1">
            <a:spLocks noChangeArrowheads="1"/>
          </p:cNvSpPr>
          <p:nvPr/>
        </p:nvSpPr>
        <p:spPr bwMode="auto">
          <a:xfrm>
            <a:off x="539750" y="3068638"/>
            <a:ext cx="1475253" cy="371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a:latin typeface="+mn-lt"/>
              </a:rPr>
              <a:t>Dr Paul Fisher</a:t>
            </a:r>
          </a:p>
        </p:txBody>
      </p:sp>
      <p:sp>
        <p:nvSpPr>
          <p:cNvPr id="68616" name="Text Box 7"/>
          <p:cNvSpPr txBox="1">
            <a:spLocks noChangeArrowheads="1"/>
          </p:cNvSpPr>
          <p:nvPr/>
        </p:nvSpPr>
        <p:spPr bwMode="auto">
          <a:xfrm>
            <a:off x="7164388" y="4149725"/>
            <a:ext cx="1502825" cy="371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a:latin typeface="+mn-lt"/>
              </a:rPr>
              <a:t>Dr Jo Pennock</a:t>
            </a:r>
          </a:p>
        </p:txBody>
      </p:sp>
      <p:sp>
        <p:nvSpPr>
          <p:cNvPr id="68617" name="Rectangle 8"/>
          <p:cNvSpPr>
            <a:spLocks noChangeArrowheads="1"/>
          </p:cNvSpPr>
          <p:nvPr/>
        </p:nvSpPr>
        <p:spPr bwMode="auto">
          <a:xfrm>
            <a:off x="3100388" y="1530350"/>
            <a:ext cx="5689600" cy="6429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dirty="0">
                <a:solidFill>
                  <a:srgbClr val="293352"/>
                </a:solidFill>
                <a:latin typeface="+mn-lt"/>
              </a:rPr>
              <a:t>Identify </a:t>
            </a:r>
            <a:r>
              <a:rPr lang="en-US" altLang="en-US" sz="1800" i="1" dirty="0" err="1">
                <a:solidFill>
                  <a:srgbClr val="293352"/>
                </a:solidFill>
                <a:latin typeface="+mn-lt"/>
              </a:rPr>
              <a:t>QTg</a:t>
            </a:r>
            <a:r>
              <a:rPr lang="en-US" altLang="en-US" sz="1800" i="1" dirty="0">
                <a:solidFill>
                  <a:srgbClr val="293352"/>
                </a:solidFill>
                <a:latin typeface="+mn-lt"/>
              </a:rPr>
              <a:t> and pathways</a:t>
            </a:r>
            <a:r>
              <a:rPr lang="en-US" altLang="en-US" sz="1800" dirty="0">
                <a:solidFill>
                  <a:srgbClr val="293352"/>
                </a:solidFill>
                <a:latin typeface="+mn-lt"/>
              </a:rPr>
              <a:t> implicated in resistance to </a:t>
            </a:r>
            <a:r>
              <a:rPr lang="en-US" altLang="en-US" sz="1800" b="1" dirty="0" err="1">
                <a:solidFill>
                  <a:srgbClr val="293352"/>
                </a:solidFill>
                <a:latin typeface="+mn-lt"/>
              </a:rPr>
              <a:t>Trypanosomiasis</a:t>
            </a:r>
            <a:r>
              <a:rPr lang="en-US" altLang="en-US" sz="1800" dirty="0">
                <a:solidFill>
                  <a:srgbClr val="293352"/>
                </a:solidFill>
                <a:latin typeface="+mn-lt"/>
              </a:rPr>
              <a:t> in </a:t>
            </a:r>
            <a:r>
              <a:rPr lang="en-US" altLang="en-US" sz="1800" b="1" dirty="0">
                <a:solidFill>
                  <a:srgbClr val="293352"/>
                </a:solidFill>
                <a:latin typeface="+mn-lt"/>
              </a:rPr>
              <a:t>cattle</a:t>
            </a:r>
          </a:p>
        </p:txBody>
      </p:sp>
      <p:sp>
        <p:nvSpPr>
          <p:cNvPr id="68618" name="Rectangle 9"/>
          <p:cNvSpPr>
            <a:spLocks noChangeArrowheads="1"/>
          </p:cNvSpPr>
          <p:nvPr/>
        </p:nvSpPr>
        <p:spPr bwMode="auto">
          <a:xfrm>
            <a:off x="3635375" y="5084763"/>
            <a:ext cx="3527425" cy="9175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GB" altLang="en-US" sz="1800">
                <a:solidFill>
                  <a:srgbClr val="293352"/>
                </a:solidFill>
                <a:latin typeface="+mn-lt"/>
              </a:rPr>
              <a:t>Identify the QTg and pathways of </a:t>
            </a:r>
            <a:r>
              <a:rPr lang="en-GB" altLang="en-US" sz="1800" b="1">
                <a:solidFill>
                  <a:srgbClr val="293352"/>
                </a:solidFill>
                <a:latin typeface="+mn-lt"/>
              </a:rPr>
              <a:t>colitis</a:t>
            </a:r>
            <a:r>
              <a:rPr lang="en-GB" altLang="en-US" sz="1800">
                <a:solidFill>
                  <a:srgbClr val="293352"/>
                </a:solidFill>
                <a:latin typeface="+mn-lt"/>
              </a:rPr>
              <a:t> and </a:t>
            </a:r>
            <a:r>
              <a:rPr lang="en-GB" altLang="en-US" sz="1800" b="1">
                <a:solidFill>
                  <a:srgbClr val="293352"/>
                </a:solidFill>
                <a:latin typeface="+mn-lt"/>
              </a:rPr>
              <a:t>helminth</a:t>
            </a:r>
            <a:r>
              <a:rPr lang="en-GB" altLang="en-US" sz="1800">
                <a:solidFill>
                  <a:srgbClr val="293352"/>
                </a:solidFill>
                <a:latin typeface="+mn-lt"/>
              </a:rPr>
              <a:t> infections in the </a:t>
            </a:r>
            <a:r>
              <a:rPr lang="en-GB" altLang="en-US" sz="1800" b="1">
                <a:solidFill>
                  <a:srgbClr val="293352"/>
                </a:solidFill>
                <a:latin typeface="+mn-lt"/>
              </a:rPr>
              <a:t>mouse</a:t>
            </a:r>
            <a:r>
              <a:rPr lang="en-GB" altLang="en-US" sz="1800">
                <a:solidFill>
                  <a:srgbClr val="293352"/>
                </a:solidFill>
                <a:latin typeface="+mn-lt"/>
              </a:rPr>
              <a:t> model</a:t>
            </a:r>
          </a:p>
        </p:txBody>
      </p:sp>
      <p:sp>
        <p:nvSpPr>
          <p:cNvPr id="68619" name="Freeform 10"/>
          <p:cNvSpPr>
            <a:spLocks/>
          </p:cNvSpPr>
          <p:nvPr/>
        </p:nvSpPr>
        <p:spPr bwMode="auto">
          <a:xfrm>
            <a:off x="2771775" y="2852738"/>
            <a:ext cx="720725" cy="598487"/>
          </a:xfrm>
          <a:custGeom>
            <a:avLst/>
            <a:gdLst>
              <a:gd name="T0" fmla="*/ 0 w 454"/>
              <a:gd name="T1" fmla="*/ 0 h 377"/>
              <a:gd name="T2" fmla="*/ 2147483646 w 454"/>
              <a:gd name="T3" fmla="*/ 2147483646 h 377"/>
              <a:gd name="T4" fmla="*/ 2147483646 w 454"/>
              <a:gd name="T5" fmla="*/ 2147483646 h 377"/>
              <a:gd name="T6" fmla="*/ 0 60000 65536"/>
              <a:gd name="T7" fmla="*/ 0 60000 65536"/>
              <a:gd name="T8" fmla="*/ 0 60000 65536"/>
              <a:gd name="T9" fmla="*/ 0 w 454"/>
              <a:gd name="T10" fmla="*/ 0 h 377"/>
              <a:gd name="T11" fmla="*/ 454 w 454"/>
              <a:gd name="T12" fmla="*/ 377 h 377"/>
            </a:gdLst>
            <a:ahLst/>
            <a:cxnLst>
              <a:cxn ang="T6">
                <a:pos x="T0" y="T1"/>
              </a:cxn>
              <a:cxn ang="T7">
                <a:pos x="T2" y="T3"/>
              </a:cxn>
              <a:cxn ang="T8">
                <a:pos x="T4" y="T5"/>
              </a:cxn>
            </a:cxnLst>
            <a:rect l="T9" t="T10" r="T11" b="T12"/>
            <a:pathLst>
              <a:path w="454" h="377">
                <a:moveTo>
                  <a:pt x="0" y="0"/>
                </a:moveTo>
                <a:cubicBezTo>
                  <a:pt x="30" y="128"/>
                  <a:pt x="60" y="257"/>
                  <a:pt x="136" y="317"/>
                </a:cubicBezTo>
                <a:cubicBezTo>
                  <a:pt x="212" y="377"/>
                  <a:pt x="333" y="369"/>
                  <a:pt x="454" y="362"/>
                </a:cubicBezTo>
              </a:path>
            </a:pathLst>
          </a:custGeom>
          <a:noFill/>
          <a:ln w="76320" cap="sq">
            <a:solidFill>
              <a:srgbClr val="000000"/>
            </a:solidFill>
            <a:round/>
            <a:headEnd/>
            <a:tailEnd type="arrow"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68620" name="Freeform 11"/>
          <p:cNvSpPr>
            <a:spLocks/>
          </p:cNvSpPr>
          <p:nvPr/>
        </p:nvSpPr>
        <p:spPr bwMode="auto">
          <a:xfrm>
            <a:off x="5651500" y="3357563"/>
            <a:ext cx="1657350" cy="744537"/>
          </a:xfrm>
          <a:custGeom>
            <a:avLst/>
            <a:gdLst>
              <a:gd name="T0" fmla="*/ 0 w 1044"/>
              <a:gd name="T1" fmla="*/ 2147483646 h 469"/>
              <a:gd name="T2" fmla="*/ 2147483646 w 1044"/>
              <a:gd name="T3" fmla="*/ 2147483646 h 469"/>
              <a:gd name="T4" fmla="*/ 2147483646 w 1044"/>
              <a:gd name="T5" fmla="*/ 2147483646 h 469"/>
              <a:gd name="T6" fmla="*/ 0 60000 65536"/>
              <a:gd name="T7" fmla="*/ 0 60000 65536"/>
              <a:gd name="T8" fmla="*/ 0 60000 65536"/>
              <a:gd name="T9" fmla="*/ 0 w 1044"/>
              <a:gd name="T10" fmla="*/ 0 h 469"/>
              <a:gd name="T11" fmla="*/ 1044 w 1044"/>
              <a:gd name="T12" fmla="*/ 469 h 469"/>
            </a:gdLst>
            <a:ahLst/>
            <a:cxnLst>
              <a:cxn ang="T6">
                <a:pos x="T0" y="T1"/>
              </a:cxn>
              <a:cxn ang="T7">
                <a:pos x="T2" y="T3"/>
              </a:cxn>
              <a:cxn ang="T8">
                <a:pos x="T4" y="T5"/>
              </a:cxn>
            </a:cxnLst>
            <a:rect l="T9" t="T10" r="T11" b="T12"/>
            <a:pathLst>
              <a:path w="1044" h="469">
                <a:moveTo>
                  <a:pt x="0" y="106"/>
                </a:moveTo>
                <a:cubicBezTo>
                  <a:pt x="185" y="53"/>
                  <a:pt x="371" y="0"/>
                  <a:pt x="545" y="60"/>
                </a:cubicBezTo>
                <a:cubicBezTo>
                  <a:pt x="719" y="120"/>
                  <a:pt x="881" y="294"/>
                  <a:pt x="1044" y="469"/>
                </a:cubicBezTo>
              </a:path>
            </a:pathLst>
          </a:custGeom>
          <a:noFill/>
          <a:ln w="76320" cap="sq">
            <a:solidFill>
              <a:srgbClr val="000000"/>
            </a:solidFill>
            <a:round/>
            <a:headEnd/>
            <a:tailEnd type="arrow"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pic>
        <p:nvPicPr>
          <p:cNvPr id="68621" name="Picture 1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213" y="1484313"/>
            <a:ext cx="1524000" cy="1524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68622" name="Rectangle 13"/>
          <p:cNvSpPr>
            <a:spLocks noChangeArrowheads="1"/>
          </p:cNvSpPr>
          <p:nvPr/>
        </p:nvSpPr>
        <p:spPr bwMode="auto">
          <a:xfrm>
            <a:off x="693738" y="6256319"/>
            <a:ext cx="2358636" cy="371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1800" b="1">
                <a:latin typeface="+mn-lt"/>
              </a:rPr>
              <a:t>PubMed ID: 20687192</a:t>
            </a:r>
            <a:r>
              <a:rPr lang="en-US" altLang="en-US" sz="1800">
                <a:latin typeface="+mn-lt"/>
              </a:rPr>
              <a:t> </a:t>
            </a:r>
          </a:p>
        </p:txBody>
      </p:sp>
      <p:sp>
        <p:nvSpPr>
          <p:cNvPr id="2" name="Rectangle 1"/>
          <p:cNvSpPr/>
          <p:nvPr/>
        </p:nvSpPr>
        <p:spPr>
          <a:xfrm>
            <a:off x="3273425" y="6256338"/>
            <a:ext cx="3126177" cy="369332"/>
          </a:xfrm>
          <a:prstGeom prst="rect">
            <a:avLst/>
          </a:prstGeom>
          <a:solidFill>
            <a:schemeClr val="accent2">
              <a:lumMod val="50000"/>
            </a:schemeClr>
          </a:solidFill>
        </p:spPr>
        <p:txBody>
          <a:bodyPr wrap="none">
            <a:spAutoFit/>
          </a:bodyPr>
          <a:lstStyle/>
          <a:p>
            <a:pPr>
              <a:buClr>
                <a:srgbClr val="000000"/>
              </a:buClr>
              <a:buSzPct val="100000"/>
              <a:buFont typeface="Times New Roman" panose="02020603050405020304" pitchFamily="18" charset="0"/>
              <a:buNone/>
              <a:defRPr/>
            </a:pPr>
            <a:r>
              <a:rPr lang="en-GB" dirty="0">
                <a:solidFill>
                  <a:schemeClr val="tx1"/>
                </a:solidFill>
                <a:latin typeface="+mn-lt"/>
                <a:ea typeface="+mn-ea"/>
                <a:cs typeface="Arial" panose="020B0604020202020204" pitchFamily="34" charset="0"/>
                <a:hlinkClick r:id="rId8"/>
              </a:rPr>
              <a:t>doi:10.1186/1471-2164-14-127</a:t>
            </a:r>
            <a:endParaRPr lang="en-GB" dirty="0">
              <a:solidFill>
                <a:schemeClr val="tx1"/>
              </a:solidFill>
              <a:latin typeface="+mn-lt"/>
              <a:ea typeface="+mn-ea"/>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059113" cy="1682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0659" name="Text Box 2"/>
          <p:cNvSpPr txBox="1">
            <a:spLocks noChangeArrowheads="1"/>
          </p:cNvSpPr>
          <p:nvPr/>
        </p:nvSpPr>
        <p:spPr bwMode="auto">
          <a:xfrm>
            <a:off x="2916238" y="715963"/>
            <a:ext cx="6049962" cy="14176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GB" altLang="en-US" sz="3900" b="1" dirty="0">
                <a:solidFill>
                  <a:srgbClr val="004674"/>
                </a:solidFill>
                <a:latin typeface="+mj-lt"/>
              </a:rPr>
              <a:t>Another Host, Another Parasite...but the SAME Method</a:t>
            </a:r>
            <a:r>
              <a:rPr lang="en-GB" altLang="en-US" sz="2800" b="1" dirty="0">
                <a:solidFill>
                  <a:srgbClr val="004674"/>
                </a:solidFill>
                <a:latin typeface="+mj-lt"/>
              </a:rPr>
              <a:t> </a:t>
            </a:r>
            <a:br>
              <a:rPr lang="en-GB" altLang="en-US" sz="2800" b="1" dirty="0">
                <a:solidFill>
                  <a:srgbClr val="004674"/>
                </a:solidFill>
                <a:latin typeface="+mj-lt"/>
              </a:rPr>
            </a:br>
            <a:endParaRPr lang="en-GB" altLang="en-US" sz="2800" b="1" dirty="0">
              <a:solidFill>
                <a:srgbClr val="004674"/>
              </a:solidFill>
              <a:latin typeface="+mj-lt"/>
            </a:endParaRPr>
          </a:p>
        </p:txBody>
      </p:sp>
      <p:sp>
        <p:nvSpPr>
          <p:cNvPr id="35843" name="Text Box 3"/>
          <p:cNvSpPr txBox="1">
            <a:spLocks noChangeArrowheads="1"/>
          </p:cNvSpPr>
          <p:nvPr/>
        </p:nvSpPr>
        <p:spPr bwMode="auto">
          <a:xfrm>
            <a:off x="446088" y="2565400"/>
            <a:ext cx="7870825" cy="3959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eaLnBrk="1" hangingPunct="1">
              <a:spcBef>
                <a:spcPts val="600"/>
              </a:spcBef>
              <a:buClr>
                <a:srgbClr val="004674"/>
              </a:buClr>
              <a:buSzPct val="70000"/>
              <a:buFont typeface="Wingdings" panose="05000000000000000000" pitchFamily="2" charset="2"/>
              <a:buChar char=""/>
              <a:defRPr/>
            </a:pPr>
            <a:r>
              <a:rPr lang="en-GB" altLang="en-US" sz="2400" dirty="0" smtClean="0">
                <a:latin typeface="Calibri" panose="020F0502020204030204" pitchFamily="34" charset="0"/>
              </a:rPr>
              <a:t>Mouse whipworm infection  - </a:t>
            </a:r>
            <a:r>
              <a:rPr lang="en-US" altLang="en-US" sz="2400" dirty="0" smtClean="0">
                <a:latin typeface="Calibri" panose="020F0502020204030204" pitchFamily="34" charset="0"/>
              </a:rPr>
              <a:t>parasite model of the human parasite - </a:t>
            </a:r>
            <a:r>
              <a:rPr lang="en-US" altLang="en-US" sz="2400" i="1" dirty="0" err="1" smtClean="0">
                <a:latin typeface="Calibri" panose="020F0502020204030204" pitchFamily="34" charset="0"/>
              </a:rPr>
              <a:t>Trichuris</a:t>
            </a:r>
            <a:r>
              <a:rPr lang="en-US" altLang="en-US" sz="2400" i="1" dirty="0" smtClean="0">
                <a:latin typeface="Calibri" panose="020F0502020204030204" pitchFamily="34" charset="0"/>
              </a:rPr>
              <a:t> </a:t>
            </a:r>
            <a:r>
              <a:rPr lang="en-US" altLang="en-US" sz="2400" i="1" dirty="0" err="1" smtClean="0">
                <a:latin typeface="Calibri" panose="020F0502020204030204" pitchFamily="34" charset="0"/>
              </a:rPr>
              <a:t>trichuria</a:t>
            </a:r>
            <a:endParaRPr lang="en-US" altLang="en-US" sz="2400" i="1" dirty="0" smtClean="0">
              <a:latin typeface="Calibri" panose="020F0502020204030204" pitchFamily="34" charset="0"/>
            </a:endParaRPr>
          </a:p>
          <a:p>
            <a:pPr marL="342900" eaLnBrk="1" hangingPunct="1">
              <a:spcBef>
                <a:spcPts val="600"/>
              </a:spcBef>
              <a:buSzPct val="70000"/>
              <a:defRPr/>
            </a:pPr>
            <a:r>
              <a:rPr lang="en-US" altLang="en-US" sz="2400" dirty="0" smtClean="0">
                <a:latin typeface="Calibri" panose="020F0502020204030204" pitchFamily="34" charset="0"/>
              </a:rPr>
              <a:t>Understanding Phenotype</a:t>
            </a:r>
          </a:p>
          <a:p>
            <a:pPr eaLnBrk="1" hangingPunct="1">
              <a:spcBef>
                <a:spcPts val="600"/>
              </a:spcBef>
              <a:buClr>
                <a:srgbClr val="004674"/>
              </a:buClr>
              <a:buSzPct val="70000"/>
              <a:buFont typeface="Wingdings" panose="05000000000000000000" pitchFamily="2" charset="2"/>
              <a:buChar char=""/>
              <a:defRPr/>
            </a:pPr>
            <a:r>
              <a:rPr lang="en-US" altLang="en-US" sz="2400" dirty="0" smtClean="0">
                <a:latin typeface="Calibri" panose="020F0502020204030204" pitchFamily="34" charset="0"/>
              </a:rPr>
              <a:t>Comparing resistant vs susceptible strains – Microarrays</a:t>
            </a:r>
          </a:p>
          <a:p>
            <a:pPr marL="342900" eaLnBrk="1" hangingPunct="1">
              <a:spcBef>
                <a:spcPts val="600"/>
              </a:spcBef>
              <a:buSzPct val="70000"/>
              <a:defRPr/>
            </a:pPr>
            <a:r>
              <a:rPr lang="en-US" altLang="en-US" sz="2400" dirty="0" smtClean="0">
                <a:latin typeface="Calibri" panose="020F0502020204030204" pitchFamily="34" charset="0"/>
              </a:rPr>
              <a:t>Understanding Genotype</a:t>
            </a:r>
          </a:p>
          <a:p>
            <a:pPr eaLnBrk="1" hangingPunct="1">
              <a:spcBef>
                <a:spcPts val="600"/>
              </a:spcBef>
              <a:buClr>
                <a:srgbClr val="004674"/>
              </a:buClr>
              <a:buSzPct val="70000"/>
              <a:buFont typeface="Wingdings" panose="05000000000000000000" pitchFamily="2" charset="2"/>
              <a:buChar char=""/>
              <a:defRPr/>
            </a:pPr>
            <a:r>
              <a:rPr lang="en-US" altLang="en-US" sz="2400" dirty="0" smtClean="0">
                <a:latin typeface="Calibri" panose="020F0502020204030204" pitchFamily="34" charset="0"/>
              </a:rPr>
              <a:t>Mapping quantitative traits – Classical genetics QTL</a:t>
            </a:r>
          </a:p>
          <a:p>
            <a:pPr eaLnBrk="1" hangingPunct="1">
              <a:spcBef>
                <a:spcPts val="500"/>
              </a:spcBef>
              <a:buClr>
                <a:srgbClr val="004674"/>
              </a:buClr>
              <a:buSzPct val="70000"/>
              <a:buFont typeface="Wingdings" panose="05000000000000000000" pitchFamily="2" charset="2"/>
              <a:buNone/>
              <a:defRPr/>
            </a:pPr>
            <a:endParaRPr lang="en-GB" altLang="en-US" sz="2000" dirty="0" smtClean="0">
              <a:latin typeface="Calibri" panose="020F0502020204030204" pitchFamily="34" charset="0"/>
            </a:endParaRPr>
          </a:p>
          <a:p>
            <a:pPr eaLnBrk="1" hangingPunct="1">
              <a:spcBef>
                <a:spcPts val="500"/>
              </a:spcBef>
              <a:buClr>
                <a:srgbClr val="004674"/>
              </a:buClr>
              <a:buSzPct val="70000"/>
              <a:buFont typeface="Wingdings" panose="05000000000000000000" pitchFamily="2" charset="2"/>
              <a:buNone/>
              <a:defRPr/>
            </a:pPr>
            <a:endParaRPr lang="en-GB" altLang="en-US" sz="2000" dirty="0" smtClean="0">
              <a:latin typeface="Calibri" panose="020F0502020204030204" pitchFamily="34" charset="0"/>
            </a:endParaRPr>
          </a:p>
        </p:txBody>
      </p:sp>
      <p:sp>
        <p:nvSpPr>
          <p:cNvPr id="70661" name="Rectangle 4"/>
          <p:cNvSpPr>
            <a:spLocks noChangeArrowheads="1"/>
          </p:cNvSpPr>
          <p:nvPr/>
        </p:nvSpPr>
        <p:spPr bwMode="auto">
          <a:xfrm>
            <a:off x="5795963" y="5588000"/>
            <a:ext cx="3349625" cy="703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a:latin typeface="Arial Narrow" panose="020B0606020202030204" pitchFamily="34" charset="0"/>
              </a:rPr>
              <a:t>Joanne Pennock, Richard Grencis</a:t>
            </a:r>
          </a:p>
          <a:p>
            <a:pPr eaLnBrk="1" hangingPunct="1">
              <a:spcBef>
                <a:spcPct val="0"/>
              </a:spcBef>
              <a:buClrTx/>
              <a:buSzPct val="70000"/>
              <a:buFontTx/>
              <a:buNone/>
            </a:pPr>
            <a:r>
              <a:rPr lang="en-US" altLang="en-US" sz="2000">
                <a:latin typeface="Arial Narrow" panose="020B0606020202030204" pitchFamily="34" charset="0"/>
              </a:rPr>
              <a:t>University of Manchester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059113" cy="1682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2707" name="Text Box 2"/>
          <p:cNvSpPr txBox="1">
            <a:spLocks noChangeArrowheads="1"/>
          </p:cNvSpPr>
          <p:nvPr/>
        </p:nvSpPr>
        <p:spPr bwMode="auto">
          <a:xfrm>
            <a:off x="3094038" y="44450"/>
            <a:ext cx="6049962" cy="1417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GB" altLang="en-US" sz="3900" b="1" dirty="0">
                <a:solidFill>
                  <a:srgbClr val="004674"/>
                </a:solidFill>
                <a:latin typeface="+mj-lt"/>
              </a:rPr>
              <a:t>Workflow Results</a:t>
            </a:r>
            <a:r>
              <a:rPr lang="en-GB" altLang="en-US" sz="2800" b="1" dirty="0">
                <a:solidFill>
                  <a:srgbClr val="004674"/>
                </a:solidFill>
                <a:latin typeface="+mj-lt"/>
              </a:rPr>
              <a:t> </a:t>
            </a:r>
            <a:br>
              <a:rPr lang="en-GB" altLang="en-US" sz="2800" b="1" dirty="0">
                <a:solidFill>
                  <a:srgbClr val="004674"/>
                </a:solidFill>
                <a:latin typeface="+mj-lt"/>
              </a:rPr>
            </a:br>
            <a:endParaRPr lang="en-GB" altLang="en-US" sz="2800" b="1" dirty="0">
              <a:solidFill>
                <a:srgbClr val="004674"/>
              </a:solidFill>
              <a:latin typeface="+mj-lt"/>
            </a:endParaRPr>
          </a:p>
        </p:txBody>
      </p:sp>
      <p:sp>
        <p:nvSpPr>
          <p:cNvPr id="36867" name="Text Box 3"/>
          <p:cNvSpPr txBox="1">
            <a:spLocks noChangeArrowheads="1"/>
          </p:cNvSpPr>
          <p:nvPr/>
        </p:nvSpPr>
        <p:spPr bwMode="auto">
          <a:xfrm>
            <a:off x="446088" y="2060575"/>
            <a:ext cx="7870825" cy="3959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eaLnBrk="1" hangingPunct="1">
              <a:spcBef>
                <a:spcPts val="600"/>
              </a:spcBef>
              <a:buClr>
                <a:srgbClr val="004674"/>
              </a:buClr>
              <a:buSzPct val="70000"/>
              <a:buFont typeface="Wingdings" panose="05000000000000000000" pitchFamily="2" charset="2"/>
              <a:buChar char=""/>
              <a:defRPr/>
            </a:pPr>
            <a:r>
              <a:rPr lang="en-GB" altLang="en-US" sz="2400" dirty="0" smtClean="0">
                <a:latin typeface="+mn-lt"/>
              </a:rPr>
              <a:t>Identified the biological pathways involved in sex dependence in the mouse model, previously believed to be involved in the ability of mice to expel the parasite. </a:t>
            </a:r>
          </a:p>
          <a:p>
            <a:pPr eaLnBrk="1" hangingPunct="1">
              <a:spcBef>
                <a:spcPts val="600"/>
              </a:spcBef>
              <a:buClr>
                <a:srgbClr val="004674"/>
              </a:buClr>
              <a:buSzPct val="70000"/>
              <a:buFont typeface="Wingdings" panose="05000000000000000000" pitchFamily="2" charset="2"/>
              <a:buChar char=""/>
              <a:defRPr/>
            </a:pPr>
            <a:r>
              <a:rPr lang="en-GB" altLang="en-US" sz="2400" dirty="0" smtClean="0">
                <a:latin typeface="+mn-lt"/>
              </a:rPr>
              <a:t>Manual experimentation: </a:t>
            </a:r>
            <a:r>
              <a:rPr lang="en-GB" altLang="en-US" sz="2400" dirty="0" smtClean="0">
                <a:solidFill>
                  <a:srgbClr val="FF3300"/>
                </a:solidFill>
                <a:latin typeface="+mn-lt"/>
              </a:rPr>
              <a:t>Two year study</a:t>
            </a:r>
            <a:r>
              <a:rPr lang="en-GB" altLang="en-US" sz="2400" dirty="0" smtClean="0">
                <a:latin typeface="+mn-lt"/>
              </a:rPr>
              <a:t> of candidate genes, processes unidentified </a:t>
            </a:r>
          </a:p>
          <a:p>
            <a:pPr eaLnBrk="1" hangingPunct="1">
              <a:spcBef>
                <a:spcPts val="600"/>
              </a:spcBef>
              <a:buClr>
                <a:srgbClr val="004674"/>
              </a:buClr>
              <a:buSzPct val="70000"/>
              <a:buFont typeface="Wingdings" panose="05000000000000000000" pitchFamily="2" charset="2"/>
              <a:buChar char=""/>
              <a:defRPr/>
            </a:pPr>
            <a:r>
              <a:rPr lang="en-GB" altLang="en-US" sz="2400" dirty="0" smtClean="0">
                <a:latin typeface="+mn-lt"/>
              </a:rPr>
              <a:t>Workflow experimentation: </a:t>
            </a:r>
            <a:r>
              <a:rPr lang="en-GB" altLang="en-US" sz="2400" dirty="0" smtClean="0">
                <a:solidFill>
                  <a:srgbClr val="FF0000"/>
                </a:solidFill>
                <a:latin typeface="+mn-lt"/>
              </a:rPr>
              <a:t>Two weeks study </a:t>
            </a:r>
            <a:r>
              <a:rPr lang="en-GB" altLang="en-US" sz="2400" dirty="0" smtClean="0">
                <a:latin typeface="+mn-lt"/>
              </a:rPr>
              <a:t>– identified candidate genes</a:t>
            </a:r>
          </a:p>
          <a:p>
            <a:pPr marL="342900" eaLnBrk="1" hangingPunct="1">
              <a:spcBef>
                <a:spcPts val="600"/>
              </a:spcBef>
              <a:buSzPct val="70000"/>
              <a:defRPr/>
            </a:pPr>
            <a:endParaRPr lang="en-GB" altLang="en-US" sz="2400" dirty="0" smtClean="0">
              <a:latin typeface="+mn-lt"/>
            </a:endParaRPr>
          </a:p>
        </p:txBody>
      </p:sp>
      <p:sp>
        <p:nvSpPr>
          <p:cNvPr id="72709" name="Rectangle 4"/>
          <p:cNvSpPr>
            <a:spLocks noChangeArrowheads="1"/>
          </p:cNvSpPr>
          <p:nvPr/>
        </p:nvSpPr>
        <p:spPr bwMode="auto">
          <a:xfrm>
            <a:off x="5795963" y="5372100"/>
            <a:ext cx="3349625" cy="703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nchor="ctr">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Pct val="70000"/>
              <a:buFontTx/>
              <a:buNone/>
            </a:pPr>
            <a:r>
              <a:rPr lang="en-US" altLang="en-US" sz="2000">
                <a:latin typeface="Arial Narrow" panose="020B0606020202030204" pitchFamily="34" charset="0"/>
              </a:rPr>
              <a:t>Joanne Pennock, Richard Grencis</a:t>
            </a:r>
          </a:p>
          <a:p>
            <a:pPr eaLnBrk="1" hangingPunct="1">
              <a:spcBef>
                <a:spcPct val="0"/>
              </a:spcBef>
              <a:buClrTx/>
              <a:buSzPct val="70000"/>
              <a:buFontTx/>
              <a:buNone/>
            </a:pPr>
            <a:r>
              <a:rPr lang="en-US" altLang="en-US" sz="2000">
                <a:latin typeface="Arial Narrow" panose="020B0606020202030204" pitchFamily="34" charset="0"/>
              </a:rPr>
              <a:t>University of Manchester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23850" y="1125538"/>
            <a:ext cx="882015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marL="690563" indent="-3476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a:spcBef>
                <a:spcPts val="750"/>
              </a:spcBef>
              <a:buClr>
                <a:srgbClr val="004674"/>
              </a:buClr>
              <a:buSzPct val="70000"/>
              <a:buFont typeface="Wingdings" panose="05000000000000000000" pitchFamily="2" charset="2"/>
              <a:buChar char=""/>
              <a:defRPr/>
            </a:pPr>
            <a:r>
              <a:rPr lang="en-US" altLang="en-US" sz="3000" smtClean="0">
                <a:latin typeface="+mn-lt"/>
              </a:rPr>
              <a:t>Workflow analysed each piece of data </a:t>
            </a:r>
            <a:r>
              <a:rPr lang="en-US" altLang="en-US" sz="3000" i="1" smtClean="0">
                <a:latin typeface="+mn-lt"/>
              </a:rPr>
              <a:t>systematically</a:t>
            </a:r>
          </a:p>
          <a:p>
            <a:pPr lvl="1">
              <a:spcBef>
                <a:spcPts val="700"/>
              </a:spcBef>
              <a:buClr>
                <a:srgbClr val="5DA4DA"/>
              </a:buClr>
              <a:buSzPct val="70000"/>
              <a:buFont typeface="Wingdings" panose="05000000000000000000" pitchFamily="2" charset="2"/>
              <a:buChar char=""/>
              <a:defRPr/>
            </a:pPr>
            <a:r>
              <a:rPr lang="en-US" altLang="en-US" sz="2800" smtClean="0">
                <a:latin typeface="+mn-lt"/>
              </a:rPr>
              <a:t>Eliminated user bias and premature filtering of datasets </a:t>
            </a:r>
          </a:p>
          <a:p>
            <a:pPr>
              <a:spcBef>
                <a:spcPts val="750"/>
              </a:spcBef>
              <a:buClr>
                <a:srgbClr val="004674"/>
              </a:buClr>
              <a:buSzPct val="70000"/>
              <a:buFont typeface="Wingdings" panose="05000000000000000000" pitchFamily="2" charset="2"/>
              <a:buChar char=""/>
              <a:defRPr/>
            </a:pPr>
            <a:r>
              <a:rPr lang="en-US" altLang="en-US" sz="3000" smtClean="0">
                <a:latin typeface="+mn-lt"/>
              </a:rPr>
              <a:t>The size of the QTL and amount of the microarray data made a manual approach impractical</a:t>
            </a:r>
          </a:p>
          <a:p>
            <a:pPr>
              <a:spcBef>
                <a:spcPts val="750"/>
              </a:spcBef>
              <a:buClr>
                <a:srgbClr val="004674"/>
              </a:buClr>
              <a:buSzPct val="70000"/>
              <a:buFont typeface="Wingdings" panose="05000000000000000000" pitchFamily="2" charset="2"/>
              <a:buChar char=""/>
              <a:defRPr/>
            </a:pPr>
            <a:r>
              <a:rPr lang="en-US" altLang="en-US" sz="3000" smtClean="0">
                <a:latin typeface="+mn-lt"/>
              </a:rPr>
              <a:t>Workflows capture exactly where data came from and how it was analysed</a:t>
            </a:r>
          </a:p>
          <a:p>
            <a:pPr>
              <a:spcBef>
                <a:spcPts val="750"/>
              </a:spcBef>
              <a:buClr>
                <a:srgbClr val="004674"/>
              </a:buClr>
              <a:buSzPct val="70000"/>
              <a:buFont typeface="Wingdings" panose="05000000000000000000" pitchFamily="2" charset="2"/>
              <a:buChar char=""/>
              <a:defRPr/>
            </a:pPr>
            <a:r>
              <a:rPr lang="en-US" altLang="en-US" sz="3000" smtClean="0">
                <a:latin typeface="+mn-lt"/>
              </a:rPr>
              <a:t>Workflow output produced a manageable amount of data for the biologists to interpret and verify</a:t>
            </a:r>
          </a:p>
          <a:p>
            <a:pPr lvl="1">
              <a:spcBef>
                <a:spcPts val="700"/>
              </a:spcBef>
              <a:buClr>
                <a:srgbClr val="5DA4DA"/>
              </a:buClr>
              <a:buSzPct val="70000"/>
              <a:buFont typeface="Wingdings" panose="05000000000000000000" pitchFamily="2" charset="2"/>
              <a:buChar char=""/>
              <a:defRPr/>
            </a:pPr>
            <a:r>
              <a:rPr lang="en-US" altLang="en-US" sz="2000" smtClean="0">
                <a:latin typeface="+mn-lt"/>
              </a:rPr>
              <a:t>“</a:t>
            </a:r>
            <a:r>
              <a:rPr lang="en-US" altLang="en-US" sz="2800" smtClean="0">
                <a:latin typeface="+mn-lt"/>
              </a:rPr>
              <a:t>make sense of this data” -&gt; “does this make sense?”</a:t>
            </a:r>
          </a:p>
          <a:p>
            <a:pPr marL="342900">
              <a:spcBef>
                <a:spcPts val="700"/>
              </a:spcBef>
              <a:buSzPct val="70000"/>
              <a:defRPr/>
            </a:pPr>
            <a:endParaRPr lang="en-US" altLang="en-US" sz="2800" smtClean="0">
              <a:latin typeface="+mn-lt"/>
            </a:endParaRPr>
          </a:p>
        </p:txBody>
      </p:sp>
      <p:sp>
        <p:nvSpPr>
          <p:cNvPr id="74755" name="Text Box 2"/>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dirty="0">
                <a:solidFill>
                  <a:srgbClr val="004674"/>
                </a:solidFill>
                <a:latin typeface="+mj-lt"/>
              </a:rPr>
              <a:t>Workflow Success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dirty="0">
                <a:solidFill>
                  <a:srgbClr val="004674"/>
                </a:solidFill>
                <a:latin typeface="+mj-lt"/>
              </a:rPr>
              <a:t>Spectrum of Users</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08625" y="692150"/>
            <a:ext cx="3175000" cy="2449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6804"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2420938"/>
            <a:ext cx="3706813" cy="27828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6805"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79613" y="2924175"/>
            <a:ext cx="3176587" cy="24495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cxnSp>
        <p:nvCxnSpPr>
          <p:cNvPr id="76806" name="AutoShape 5"/>
          <p:cNvCxnSpPr>
            <a:cxnSpLocks noChangeShapeType="1"/>
          </p:cNvCxnSpPr>
          <p:nvPr/>
        </p:nvCxnSpPr>
        <p:spPr bwMode="auto">
          <a:xfrm>
            <a:off x="1547813" y="4005263"/>
            <a:ext cx="1944687" cy="144462"/>
          </a:xfrm>
          <a:prstGeom prst="straightConnector1">
            <a:avLst/>
          </a:prstGeom>
          <a:noFill/>
          <a:ln w="57240" cap="sq">
            <a:solidFill>
              <a:srgbClr val="000000"/>
            </a:solidFill>
            <a:miter lim="800000"/>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cxnSp>
      <p:sp>
        <p:nvSpPr>
          <p:cNvPr id="76807" name="Rectangle 6"/>
          <p:cNvSpPr>
            <a:spLocks noChangeArrowheads="1"/>
          </p:cNvSpPr>
          <p:nvPr/>
        </p:nvSpPr>
        <p:spPr bwMode="auto">
          <a:xfrm>
            <a:off x="827088" y="1125538"/>
            <a:ext cx="4572000" cy="825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buClrTx/>
              <a:buSzPct val="70000"/>
              <a:buFontTx/>
              <a:buNone/>
              <a:defRPr/>
            </a:pPr>
            <a:r>
              <a:rPr lang="en-US" altLang="en-US" sz="2400" dirty="0" smtClean="0">
                <a:solidFill>
                  <a:srgbClr val="000000"/>
                </a:solidFill>
                <a:latin typeface="+mn-lt"/>
              </a:rPr>
              <a:t>Advanced users design and build workflows (</a:t>
            </a:r>
            <a:r>
              <a:rPr lang="en-US" altLang="en-US" sz="2400" dirty="0" err="1" smtClean="0">
                <a:solidFill>
                  <a:srgbClr val="000000"/>
                </a:solidFill>
                <a:latin typeface="+mn-lt"/>
              </a:rPr>
              <a:t>informaticians</a:t>
            </a:r>
            <a:r>
              <a:rPr lang="en-US" altLang="en-US" sz="2400" dirty="0" smtClean="0">
                <a:solidFill>
                  <a:srgbClr val="000000"/>
                </a:solidFill>
                <a:latin typeface="+mn-lt"/>
              </a:rPr>
              <a:t>)</a:t>
            </a:r>
          </a:p>
        </p:txBody>
      </p:sp>
      <p:sp>
        <p:nvSpPr>
          <p:cNvPr id="76808" name="Rectangle 7"/>
          <p:cNvSpPr>
            <a:spLocks noChangeArrowheads="1"/>
          </p:cNvSpPr>
          <p:nvPr/>
        </p:nvSpPr>
        <p:spPr bwMode="auto">
          <a:xfrm>
            <a:off x="5003800" y="3284538"/>
            <a:ext cx="3816350" cy="1201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buClrTx/>
              <a:buSzPct val="70000"/>
              <a:buFontTx/>
              <a:buNone/>
              <a:defRPr/>
            </a:pPr>
            <a:r>
              <a:rPr lang="en-US" altLang="en-US" sz="2400" dirty="0" smtClean="0">
                <a:solidFill>
                  <a:srgbClr val="000000"/>
                </a:solidFill>
                <a:latin typeface="+mn-lt"/>
              </a:rPr>
              <a:t>Intermediate users reuse and modify existing workflows or components</a:t>
            </a:r>
          </a:p>
        </p:txBody>
      </p:sp>
      <p:sp>
        <p:nvSpPr>
          <p:cNvPr id="76809" name="Text Box 12"/>
          <p:cNvSpPr txBox="1">
            <a:spLocks noChangeArrowheads="1"/>
          </p:cNvSpPr>
          <p:nvPr/>
        </p:nvSpPr>
        <p:spPr bwMode="auto">
          <a:xfrm>
            <a:off x="1116013" y="5876925"/>
            <a:ext cx="3887787" cy="825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buClrTx/>
              <a:buSzPct val="70000"/>
              <a:buFontTx/>
              <a:buNone/>
              <a:defRPr/>
            </a:pPr>
            <a:r>
              <a:rPr lang="en-US" altLang="en-US" sz="2400" dirty="0" smtClean="0">
                <a:solidFill>
                  <a:srgbClr val="000000"/>
                </a:solidFill>
                <a:latin typeface="+mn-lt"/>
              </a:rPr>
              <a:t>Others “replay” workflows through web page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1963738" y="152400"/>
            <a:ext cx="6913562" cy="4000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z="2300" b="1" smtClean="0">
                <a:solidFill>
                  <a:srgbClr val="000000"/>
                </a:solidFill>
                <a:latin typeface="+mn-lt"/>
              </a:rPr>
              <a:t>A Collection of Tools</a:t>
            </a:r>
          </a:p>
        </p:txBody>
      </p:sp>
      <p:sp>
        <p:nvSpPr>
          <p:cNvPr id="78851" name="Rectangle 2"/>
          <p:cNvSpPr>
            <a:spLocks noChangeArrowheads="1"/>
          </p:cNvSpPr>
          <p:nvPr/>
        </p:nvSpPr>
        <p:spPr bwMode="auto">
          <a:xfrm>
            <a:off x="6553200" y="671513"/>
            <a:ext cx="2743200" cy="320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Client User Interfaces</a:t>
            </a:r>
          </a:p>
        </p:txBody>
      </p:sp>
      <p:sp>
        <p:nvSpPr>
          <p:cNvPr id="78852" name="Rectangle 3"/>
          <p:cNvSpPr>
            <a:spLocks noChangeArrowheads="1"/>
          </p:cNvSpPr>
          <p:nvPr/>
        </p:nvSpPr>
        <p:spPr bwMode="auto">
          <a:xfrm>
            <a:off x="3390900" y="749300"/>
            <a:ext cx="2705100" cy="600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Workflow GUI Workbench</a:t>
            </a:r>
          </a:p>
          <a:p>
            <a:pPr algn="ctr" eaLnBrk="1" hangingPunct="1">
              <a:buClrTx/>
              <a:buSzPct val="70000"/>
              <a:buFontTx/>
              <a:buNone/>
              <a:defRPr/>
            </a:pPr>
            <a:r>
              <a:rPr lang="en-US" altLang="en-US" smtClean="0">
                <a:solidFill>
                  <a:srgbClr val="000000"/>
                </a:solidFill>
                <a:latin typeface="+mn-lt"/>
              </a:rPr>
              <a:t>and 3</a:t>
            </a:r>
            <a:r>
              <a:rPr lang="en-US" altLang="en-US" baseline="30000" smtClean="0">
                <a:solidFill>
                  <a:srgbClr val="000000"/>
                </a:solidFill>
                <a:latin typeface="+mn-lt"/>
              </a:rPr>
              <a:t>rd</a:t>
            </a:r>
            <a:r>
              <a:rPr lang="en-US" altLang="en-US" smtClean="0">
                <a:solidFill>
                  <a:srgbClr val="000000"/>
                </a:solidFill>
                <a:latin typeface="+mn-lt"/>
              </a:rPr>
              <a:t> party plug-ins</a:t>
            </a:r>
          </a:p>
        </p:txBody>
      </p:sp>
      <p:sp>
        <p:nvSpPr>
          <p:cNvPr id="78853" name="Line 4"/>
          <p:cNvSpPr>
            <a:spLocks noChangeShapeType="1"/>
          </p:cNvSpPr>
          <p:nvPr/>
        </p:nvSpPr>
        <p:spPr bwMode="auto">
          <a:xfrm>
            <a:off x="6667500" y="990600"/>
            <a:ext cx="1588" cy="563880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sp>
        <p:nvSpPr>
          <p:cNvPr id="78854" name="Rectangle 5"/>
          <p:cNvSpPr>
            <a:spLocks noChangeArrowheads="1"/>
          </p:cNvSpPr>
          <p:nvPr/>
        </p:nvSpPr>
        <p:spPr bwMode="auto">
          <a:xfrm>
            <a:off x="323850" y="692150"/>
            <a:ext cx="2400300" cy="322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dirty="0" smtClean="0">
                <a:solidFill>
                  <a:srgbClr val="000000"/>
                </a:solidFill>
                <a:latin typeface="+mn-lt"/>
              </a:rPr>
              <a:t>Workflow Repository </a:t>
            </a:r>
          </a:p>
        </p:txBody>
      </p:sp>
      <p:sp>
        <p:nvSpPr>
          <p:cNvPr id="78855" name="Rectangle 6"/>
          <p:cNvSpPr>
            <a:spLocks noChangeArrowheads="1"/>
          </p:cNvSpPr>
          <p:nvPr/>
        </p:nvSpPr>
        <p:spPr bwMode="auto">
          <a:xfrm>
            <a:off x="152400" y="2728913"/>
            <a:ext cx="2400300" cy="320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Service Catalogue</a:t>
            </a:r>
          </a:p>
        </p:txBody>
      </p:sp>
      <p:sp>
        <p:nvSpPr>
          <p:cNvPr id="78856" name="Line 7"/>
          <p:cNvSpPr>
            <a:spLocks noChangeShapeType="1"/>
          </p:cNvSpPr>
          <p:nvPr/>
        </p:nvSpPr>
        <p:spPr bwMode="auto">
          <a:xfrm flipH="1">
            <a:off x="227013" y="2630488"/>
            <a:ext cx="2136775"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sp>
        <p:nvSpPr>
          <p:cNvPr id="78857" name="Text Box 8"/>
          <p:cNvSpPr txBox="1">
            <a:spLocks noChangeArrowheads="1"/>
          </p:cNvSpPr>
          <p:nvPr/>
        </p:nvSpPr>
        <p:spPr bwMode="auto">
          <a:xfrm>
            <a:off x="6883400" y="3789363"/>
            <a:ext cx="1905000" cy="6492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Programming and </a:t>
            </a:r>
          </a:p>
          <a:p>
            <a:pPr algn="ctr" eaLnBrk="1" hangingPunct="1">
              <a:buClrTx/>
              <a:buSzPct val="70000"/>
              <a:buFontTx/>
              <a:buNone/>
              <a:defRPr/>
            </a:pPr>
            <a:r>
              <a:rPr lang="en-US" altLang="en-US" smtClean="0">
                <a:solidFill>
                  <a:srgbClr val="000000"/>
                </a:solidFill>
                <a:latin typeface="+mn-lt"/>
              </a:rPr>
              <a:t>APIs</a:t>
            </a:r>
          </a:p>
        </p:txBody>
      </p:sp>
      <p:sp>
        <p:nvSpPr>
          <p:cNvPr id="78858" name="Text Box 9"/>
          <p:cNvSpPr txBox="1">
            <a:spLocks noChangeArrowheads="1"/>
          </p:cNvSpPr>
          <p:nvPr/>
        </p:nvSpPr>
        <p:spPr bwMode="auto">
          <a:xfrm>
            <a:off x="7221538" y="2349500"/>
            <a:ext cx="1312862" cy="371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Web Portals</a:t>
            </a:r>
          </a:p>
        </p:txBody>
      </p:sp>
      <p:sp>
        <p:nvSpPr>
          <p:cNvPr id="78859" name="Line 10"/>
          <p:cNvSpPr>
            <a:spLocks noChangeShapeType="1"/>
          </p:cNvSpPr>
          <p:nvPr/>
        </p:nvSpPr>
        <p:spPr bwMode="auto">
          <a:xfrm flipH="1">
            <a:off x="227013" y="4587875"/>
            <a:ext cx="2136775" cy="1588"/>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sp>
        <p:nvSpPr>
          <p:cNvPr id="78860" name="Rectangle 11"/>
          <p:cNvSpPr>
            <a:spLocks noChangeArrowheads="1"/>
          </p:cNvSpPr>
          <p:nvPr/>
        </p:nvSpPr>
        <p:spPr bwMode="auto">
          <a:xfrm>
            <a:off x="152400" y="4684713"/>
            <a:ext cx="2400300" cy="600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Activity and Service Plug-in Manager</a:t>
            </a:r>
          </a:p>
        </p:txBody>
      </p:sp>
      <p:pic>
        <p:nvPicPr>
          <p:cNvPr id="78861" name="Picture 1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5300663"/>
            <a:ext cx="720725" cy="588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78862" name="Group 13"/>
          <p:cNvGrpSpPr>
            <a:grpSpLocks/>
          </p:cNvGrpSpPr>
          <p:nvPr/>
        </p:nvGrpSpPr>
        <p:grpSpPr bwMode="auto">
          <a:xfrm>
            <a:off x="1789113" y="5241925"/>
            <a:ext cx="436562" cy="646113"/>
            <a:chOff x="1127" y="3302"/>
            <a:chExt cx="275" cy="407"/>
          </a:xfrm>
        </p:grpSpPr>
        <p:pic>
          <p:nvPicPr>
            <p:cNvPr id="78890" name="Picture 1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1088" b="-9398"/>
            <a:stretch>
              <a:fillRect/>
            </a:stretch>
          </p:blipFill>
          <p:spPr bwMode="auto">
            <a:xfrm>
              <a:off x="1127" y="3302"/>
              <a:ext cx="252" cy="4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r="51088" b="-9398"/>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91" name="Rectangle 15"/>
            <p:cNvSpPr>
              <a:spLocks noChangeArrowheads="1"/>
            </p:cNvSpPr>
            <p:nvPr/>
          </p:nvSpPr>
          <p:spPr bwMode="auto">
            <a:xfrm>
              <a:off x="1265" y="3340"/>
              <a:ext cx="137" cy="147"/>
            </a:xfrm>
            <a:prstGeom prst="rect">
              <a:avLst/>
            </a:prstGeom>
            <a:solidFill>
              <a:srgbClr val="FFFFFF"/>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en-US">
                <a:latin typeface="+mn-lt"/>
              </a:endParaRPr>
            </a:p>
          </p:txBody>
        </p:sp>
      </p:grpSp>
      <p:pic>
        <p:nvPicPr>
          <p:cNvPr id="78863" name="Picture 16"/>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30363" y="5949950"/>
            <a:ext cx="792162" cy="352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4" name="Picture 17"/>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9675" y="5278438"/>
            <a:ext cx="596900" cy="568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5" name="Picture 18"/>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4838" y="5229225"/>
            <a:ext cx="876300" cy="3889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6" name="Picture 19"/>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8988" y="5949950"/>
            <a:ext cx="717550" cy="381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7" name="Picture 20"/>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36750" y="6330950"/>
            <a:ext cx="533400" cy="4048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8" name="Picture 21"/>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213" y="6405563"/>
            <a:ext cx="811212" cy="4524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69" name="Picture 22"/>
          <p:cNvPicPr>
            <a:picLocks noChangeAspect="1" noChangeArrowheads="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012" t="34464" r="58661" b="19269"/>
          <a:stretch>
            <a:fillRect/>
          </a:stretch>
        </p:blipFill>
        <p:spPr bwMode="auto">
          <a:xfrm>
            <a:off x="8027988" y="4581525"/>
            <a:ext cx="950912" cy="1206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14012" t="34464" r="58661" b="19269"/>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70" name="Rectangle 23"/>
          <p:cNvSpPr>
            <a:spLocks noChangeArrowheads="1"/>
          </p:cNvSpPr>
          <p:nvPr/>
        </p:nvSpPr>
        <p:spPr bwMode="auto">
          <a:xfrm>
            <a:off x="3194050" y="3708400"/>
            <a:ext cx="1439863" cy="600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Provenance Store</a:t>
            </a:r>
          </a:p>
        </p:txBody>
      </p:sp>
      <p:pic>
        <p:nvPicPr>
          <p:cNvPr id="78871" name="Picture 24"/>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48488" y="4652963"/>
            <a:ext cx="944562" cy="539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72" name="Rectangle 25"/>
          <p:cNvSpPr>
            <a:spLocks noChangeArrowheads="1"/>
          </p:cNvSpPr>
          <p:nvPr/>
        </p:nvSpPr>
        <p:spPr bwMode="auto">
          <a:xfrm>
            <a:off x="4879975" y="3733800"/>
            <a:ext cx="1439863" cy="600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Workflow Server</a:t>
            </a:r>
          </a:p>
        </p:txBody>
      </p:sp>
      <p:sp>
        <p:nvSpPr>
          <p:cNvPr id="78873" name="AutoShape 26"/>
          <p:cNvSpPr>
            <a:spLocks noChangeArrowheads="1"/>
          </p:cNvSpPr>
          <p:nvPr/>
        </p:nvSpPr>
        <p:spPr bwMode="auto">
          <a:xfrm>
            <a:off x="3346450" y="4451350"/>
            <a:ext cx="1177925" cy="1373188"/>
          </a:xfrm>
          <a:prstGeom prst="can">
            <a:avLst>
              <a:gd name="adj" fmla="val 29144"/>
            </a:avLst>
          </a:prstGeom>
          <a:noFill/>
          <a:ln w="9360" cap="sq">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en-US">
              <a:latin typeface="+mn-lt"/>
            </a:endParaRPr>
          </a:p>
        </p:txBody>
      </p:sp>
      <p:pic>
        <p:nvPicPr>
          <p:cNvPr id="78874" name="Picture 27"/>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4775" y="5710238"/>
            <a:ext cx="592138" cy="5921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75" name="Text Box 28"/>
          <p:cNvSpPr txBox="1">
            <a:spLocks noChangeArrowheads="1"/>
          </p:cNvSpPr>
          <p:nvPr/>
        </p:nvSpPr>
        <p:spPr bwMode="auto">
          <a:xfrm>
            <a:off x="3567113" y="5095875"/>
            <a:ext cx="590550" cy="5254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z="1400" smtClean="0">
                <a:solidFill>
                  <a:srgbClr val="000000"/>
                </a:solidFill>
                <a:latin typeface="+mn-lt"/>
              </a:rPr>
              <a:t>W3C</a:t>
            </a:r>
            <a:br>
              <a:rPr lang="en-US" altLang="en-US" sz="1400" smtClean="0">
                <a:solidFill>
                  <a:srgbClr val="000000"/>
                </a:solidFill>
                <a:latin typeface="+mn-lt"/>
              </a:rPr>
            </a:br>
            <a:r>
              <a:rPr lang="en-US" altLang="en-US" sz="1400" smtClean="0">
                <a:solidFill>
                  <a:srgbClr val="000000"/>
                </a:solidFill>
                <a:latin typeface="+mn-lt"/>
              </a:rPr>
              <a:t>PROV</a:t>
            </a:r>
          </a:p>
        </p:txBody>
      </p:sp>
      <p:pic>
        <p:nvPicPr>
          <p:cNvPr id="78876" name="Picture 29"/>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14975" y="4484688"/>
            <a:ext cx="935038" cy="1443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77" name="Picture 30"/>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9975" y="4394200"/>
            <a:ext cx="757238" cy="812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78" name="Line 31"/>
          <p:cNvSpPr>
            <a:spLocks noChangeShapeType="1"/>
          </p:cNvSpPr>
          <p:nvPr/>
        </p:nvSpPr>
        <p:spPr bwMode="auto">
          <a:xfrm flipH="1">
            <a:off x="2997200" y="3613150"/>
            <a:ext cx="3454400" cy="1588"/>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sp>
        <p:nvSpPr>
          <p:cNvPr id="78879" name="Rectangle 32"/>
          <p:cNvSpPr>
            <a:spLocks noChangeArrowheads="1"/>
          </p:cNvSpPr>
          <p:nvPr/>
        </p:nvSpPr>
        <p:spPr bwMode="auto">
          <a:xfrm>
            <a:off x="3059113" y="6223000"/>
            <a:ext cx="3673475" cy="868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45720" tIns="22680" rIns="45720" bIns="2268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SzPct val="70000"/>
              <a:buFontTx/>
              <a:buNone/>
              <a:defRPr/>
            </a:pPr>
            <a:r>
              <a:rPr lang="en-US" altLang="en-US" smtClean="0">
                <a:solidFill>
                  <a:srgbClr val="000000"/>
                </a:solidFill>
                <a:latin typeface="+mn-lt"/>
              </a:rPr>
              <a:t>Secure Service Access, and Programming APIs</a:t>
            </a:r>
          </a:p>
          <a:p>
            <a:pPr algn="ctr" eaLnBrk="1" hangingPunct="1">
              <a:buClrTx/>
              <a:buSzPct val="70000"/>
              <a:buFontTx/>
              <a:buNone/>
              <a:defRPr/>
            </a:pPr>
            <a:endParaRPr lang="en-US" altLang="en-US" smtClean="0">
              <a:solidFill>
                <a:srgbClr val="000000"/>
              </a:solidFill>
              <a:latin typeface="+mn-lt"/>
            </a:endParaRPr>
          </a:p>
        </p:txBody>
      </p:sp>
      <p:sp>
        <p:nvSpPr>
          <p:cNvPr id="78880" name="Line 33"/>
          <p:cNvSpPr>
            <a:spLocks noChangeShapeType="1"/>
          </p:cNvSpPr>
          <p:nvPr/>
        </p:nvSpPr>
        <p:spPr bwMode="auto">
          <a:xfrm flipH="1">
            <a:off x="2997200" y="6034088"/>
            <a:ext cx="3454400"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pic>
        <p:nvPicPr>
          <p:cNvPr id="78881" name="Picture 34"/>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92950" y="6172200"/>
            <a:ext cx="205105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78882" name="Picture 35"/>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0413"/>
          <a:stretch>
            <a:fillRect/>
          </a:stretch>
        </p:blipFill>
        <p:spPr bwMode="auto">
          <a:xfrm>
            <a:off x="107950" y="1557338"/>
            <a:ext cx="2484438" cy="4714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r="1041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83" name="Line 36"/>
          <p:cNvSpPr>
            <a:spLocks noChangeShapeType="1"/>
          </p:cNvSpPr>
          <p:nvPr/>
        </p:nvSpPr>
        <p:spPr bwMode="auto">
          <a:xfrm>
            <a:off x="2667000" y="990600"/>
            <a:ext cx="1588" cy="563880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defRPr/>
            </a:pPr>
            <a:endParaRPr lang="en-GB">
              <a:latin typeface="+mn-lt"/>
            </a:endParaRPr>
          </a:p>
        </p:txBody>
      </p:sp>
      <p:pic>
        <p:nvPicPr>
          <p:cNvPr id="78884" name="Picture 37"/>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0825" y="3573463"/>
            <a:ext cx="2232025" cy="584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nvGrpSpPr>
          <p:cNvPr id="78885" name="Group 38"/>
          <p:cNvGrpSpPr>
            <a:grpSpLocks/>
          </p:cNvGrpSpPr>
          <p:nvPr/>
        </p:nvGrpSpPr>
        <p:grpSpPr bwMode="auto">
          <a:xfrm>
            <a:off x="3779838" y="1628775"/>
            <a:ext cx="1943100" cy="1655763"/>
            <a:chOff x="2381" y="1026"/>
            <a:chExt cx="1224" cy="1043"/>
          </a:xfrm>
        </p:grpSpPr>
        <p:pic>
          <p:nvPicPr>
            <p:cNvPr id="78888" name="Picture 39"/>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65" y="1026"/>
              <a:ext cx="928" cy="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78889" name="WordArt 40"/>
            <p:cNvSpPr>
              <a:spLocks noChangeArrowheads="1" noChangeShapeType="1" noTextEdit="1"/>
            </p:cNvSpPr>
            <p:nvPr/>
          </p:nvSpPr>
          <p:spPr bwMode="auto">
            <a:xfrm>
              <a:off x="2381" y="1780"/>
              <a:ext cx="1224" cy="289"/>
            </a:xfrm>
            <a:prstGeom prst="rect">
              <a:avLst/>
            </a:prstGeom>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GB" b="1" kern="10">
                  <a:solidFill>
                    <a:srgbClr val="FF9900"/>
                  </a:solidFill>
                  <a:latin typeface="+mn-lt"/>
                  <a:ea typeface="+mn-lt"/>
                  <a:cs typeface="+mn-lt"/>
                </a:rPr>
                <a:t>Taverna</a:t>
              </a:r>
            </a:p>
          </p:txBody>
        </p:sp>
      </p:grpSp>
      <p:sp>
        <p:nvSpPr>
          <p:cNvPr id="78886" name="Text Box 41"/>
          <p:cNvSpPr txBox="1">
            <a:spLocks noChangeArrowheads="1"/>
          </p:cNvSpPr>
          <p:nvPr/>
        </p:nvSpPr>
        <p:spPr bwMode="auto">
          <a:xfrm>
            <a:off x="6948488" y="3213100"/>
            <a:ext cx="1727200" cy="368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buClrTx/>
              <a:buSzPct val="70000"/>
              <a:buFontTx/>
              <a:buNone/>
              <a:defRPr/>
            </a:pPr>
            <a:r>
              <a:rPr lang="en-US" altLang="en-US" smtClean="0">
                <a:solidFill>
                  <a:srgbClr val="000000"/>
                </a:solidFill>
                <a:latin typeface="+mn-lt"/>
              </a:rPr>
              <a:t>E-Laboratories</a:t>
            </a:r>
          </a:p>
        </p:txBody>
      </p:sp>
      <p:pic>
        <p:nvPicPr>
          <p:cNvPr id="78887" name="Picture 42"/>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1268413"/>
            <a:ext cx="1079500" cy="9255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1566863" y="44450"/>
            <a:ext cx="73977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rPr>
              <a:t>Summary – Workflow Advantages</a:t>
            </a:r>
          </a:p>
        </p:txBody>
      </p:sp>
      <p:sp>
        <p:nvSpPr>
          <p:cNvPr id="80899"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buClr>
                <a:srgbClr val="004674"/>
              </a:buClr>
              <a:buSzPct val="70000"/>
              <a:buFont typeface="Wingdings" panose="05000000000000000000" pitchFamily="2" charset="2"/>
              <a:buChar char=""/>
            </a:pPr>
            <a:r>
              <a:rPr lang="en-US" altLang="en-US" dirty="0"/>
              <a:t>Informatics often relies on </a:t>
            </a:r>
            <a:r>
              <a:rPr lang="en-US" altLang="en-US" b="1" dirty="0"/>
              <a:t>data integration </a:t>
            </a:r>
            <a:r>
              <a:rPr lang="en-US" altLang="en-US" dirty="0"/>
              <a:t>and large-scale </a:t>
            </a:r>
            <a:r>
              <a:rPr lang="en-US" altLang="en-US" b="1" dirty="0"/>
              <a:t>data analysis</a:t>
            </a:r>
          </a:p>
          <a:p>
            <a:pPr eaLnBrk="1" hangingPunct="1">
              <a:lnSpc>
                <a:spcPct val="90000"/>
              </a:lnSpc>
              <a:buClr>
                <a:srgbClr val="004674"/>
              </a:buClr>
              <a:buSzPct val="70000"/>
              <a:buFont typeface="Wingdings" panose="05000000000000000000" pitchFamily="2" charset="2"/>
              <a:buChar char=""/>
            </a:pPr>
            <a:r>
              <a:rPr lang="en-US" altLang="en-US" dirty="0"/>
              <a:t>Workflows are a mechanism for </a:t>
            </a:r>
            <a:r>
              <a:rPr lang="en-US" altLang="en-US" b="1" dirty="0"/>
              <a:t>linking</a:t>
            </a:r>
            <a:r>
              <a:rPr lang="en-US" altLang="en-US" dirty="0"/>
              <a:t> together resources and analyses</a:t>
            </a:r>
          </a:p>
          <a:p>
            <a:pPr eaLnBrk="1" hangingPunct="1">
              <a:lnSpc>
                <a:spcPct val="90000"/>
              </a:lnSpc>
              <a:buClr>
                <a:srgbClr val="004674"/>
              </a:buClr>
              <a:buSzPct val="70000"/>
              <a:buFont typeface="Wingdings" panose="05000000000000000000" pitchFamily="2" charset="2"/>
              <a:buChar char=""/>
            </a:pPr>
            <a:r>
              <a:rPr lang="en-US" altLang="en-US" dirty="0"/>
              <a:t>Promote </a:t>
            </a:r>
            <a:r>
              <a:rPr lang="en-US" altLang="en-US" b="1" dirty="0"/>
              <a:t>reproducible</a:t>
            </a:r>
            <a:r>
              <a:rPr lang="en-US" altLang="en-US" dirty="0"/>
              <a:t> research</a:t>
            </a:r>
          </a:p>
          <a:p>
            <a:pPr eaLnBrk="1" hangingPunct="1">
              <a:lnSpc>
                <a:spcPct val="90000"/>
              </a:lnSpc>
              <a:buClr>
                <a:srgbClr val="004674"/>
              </a:buClr>
              <a:buSzPct val="70000"/>
              <a:buFont typeface="Wingdings" panose="05000000000000000000" pitchFamily="2" charset="2"/>
              <a:buChar char=""/>
            </a:pPr>
            <a:r>
              <a:rPr lang="en-US" altLang="en-US" dirty="0" smtClean="0"/>
              <a:t>Find and </a:t>
            </a:r>
            <a:r>
              <a:rPr lang="en-US" altLang="en-US" dirty="0"/>
              <a:t>use successful analysis methods </a:t>
            </a:r>
            <a:r>
              <a:rPr lang="en-US" altLang="en-US" i="1" dirty="0"/>
              <a:t>developed by others </a:t>
            </a:r>
            <a:r>
              <a:rPr lang="en-US" altLang="en-US" dirty="0"/>
              <a:t>with myExperiment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Next Generation Sequencing</a:t>
            </a:r>
          </a:p>
        </p:txBody>
      </p:sp>
      <p:sp>
        <p:nvSpPr>
          <p:cNvPr id="9219" name="Text Box 2"/>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marL="690563" indent="-3476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buClr>
                <a:srgbClr val="004674"/>
              </a:buClr>
              <a:buSzPct val="70000"/>
              <a:buFont typeface="Wingdings" panose="05000000000000000000" pitchFamily="2" charset="2"/>
              <a:buNone/>
            </a:pPr>
            <a:endParaRPr lang="en-US" altLang="en-US"/>
          </a:p>
          <a:p>
            <a:pPr>
              <a:buClr>
                <a:srgbClr val="004674"/>
              </a:buClr>
              <a:buSzPct val="70000"/>
              <a:buFont typeface="Wingdings" panose="05000000000000000000" pitchFamily="2" charset="2"/>
              <a:buChar char=""/>
            </a:pPr>
            <a:r>
              <a:rPr lang="en-US" altLang="en-US"/>
              <a:t>2008-2012: 1000 Genome Project</a:t>
            </a:r>
          </a:p>
          <a:p>
            <a:pPr lvl="1">
              <a:buClr>
                <a:srgbClr val="5DA4DA"/>
              </a:buClr>
              <a:buSzPct val="70000"/>
              <a:buFont typeface="Wingdings" panose="05000000000000000000" pitchFamily="2" charset="2"/>
              <a:buChar char=""/>
            </a:pPr>
            <a:r>
              <a:rPr lang="en-US" altLang="en-US"/>
              <a:t>A Deep Catalog of Human Genetic Variation</a:t>
            </a:r>
          </a:p>
          <a:p>
            <a:pPr>
              <a:buClr>
                <a:srgbClr val="004674"/>
              </a:buClr>
              <a:buSzPct val="70000"/>
              <a:buFont typeface="Wingdings" panose="05000000000000000000" pitchFamily="2" charset="2"/>
              <a:buChar char=""/>
            </a:pPr>
            <a:r>
              <a:rPr lang="en-US" altLang="en-US"/>
              <a:t>2009-: Genome 10k project  </a:t>
            </a:r>
          </a:p>
          <a:p>
            <a:pPr lvl="1">
              <a:spcBef>
                <a:spcPts val="750"/>
              </a:spcBef>
              <a:buClr>
                <a:srgbClr val="004674"/>
              </a:buClr>
              <a:buSzPct val="70000"/>
              <a:buFont typeface="Wingdings" panose="05000000000000000000" pitchFamily="2" charset="2"/>
              <a:buChar char=""/>
            </a:pPr>
            <a:r>
              <a:rPr lang="en-US" altLang="en-US"/>
              <a:t>A genomic zoo—DNA sequences of 10,000 vertebrate species, approximately one for every vertebrate genus.</a:t>
            </a:r>
          </a:p>
          <a:p>
            <a:pPr>
              <a:buClr>
                <a:srgbClr val="004674"/>
              </a:buClr>
              <a:buSzPct val="70000"/>
              <a:buFont typeface="Wingdings" panose="05000000000000000000" pitchFamily="2" charset="2"/>
              <a:buChar char=""/>
            </a:pPr>
            <a:r>
              <a:rPr lang="en-US" altLang="en-US"/>
              <a:t>2012-: Human Microbiome Project</a:t>
            </a:r>
          </a:p>
          <a:p>
            <a:pPr lvl="1">
              <a:buClr>
                <a:srgbClr val="5DA4DA"/>
              </a:buClr>
              <a:buSzPct val="70000"/>
              <a:buFont typeface="Wingdings" panose="05000000000000000000" pitchFamily="2" charset="2"/>
              <a:buChar char=""/>
            </a:pPr>
            <a:r>
              <a:rPr lang="en-US" altLang="en-US"/>
              <a:t>Characterise the microbial communities found at several different sites on the human body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914400" y="0"/>
            <a:ext cx="8229600" cy="868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rPr>
              <a:t>More Information</a:t>
            </a:r>
          </a:p>
        </p:txBody>
      </p:sp>
      <p:sp>
        <p:nvSpPr>
          <p:cNvPr id="44034" name="Text Box 2"/>
          <p:cNvSpPr txBox="1">
            <a:spLocks noChangeArrowheads="1"/>
          </p:cNvSpPr>
          <p:nvPr/>
        </p:nvSpPr>
        <p:spPr bwMode="auto">
          <a:xfrm>
            <a:off x="446088" y="1196975"/>
            <a:ext cx="8697912" cy="4679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1pPr>
            <a:lvl2pPr marL="692150" indent="-346075">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9pPr>
          </a:lstStyle>
          <a:p>
            <a:pPr lvl="1" eaLnBrk="1" hangingPunct="1">
              <a:lnSpc>
                <a:spcPct val="90000"/>
              </a:lnSpc>
              <a:spcBef>
                <a:spcPts val="600"/>
              </a:spcBef>
              <a:buSzPct val="70000"/>
              <a:defRPr/>
            </a:pPr>
            <a:endParaRPr lang="en-US" altLang="en-US" sz="2400" smtClean="0">
              <a:solidFill>
                <a:srgbClr val="404040"/>
              </a:solidFill>
              <a:latin typeface="Calibri" panose="020F0502020204030204" pitchFamily="34" charset="0"/>
            </a:endParaRPr>
          </a:p>
          <a:p>
            <a:pPr eaLnBrk="1" hangingPunct="1">
              <a:lnSpc>
                <a:spcPct val="90000"/>
              </a:lnSpc>
              <a:spcBef>
                <a:spcPts val="700"/>
              </a:spcBef>
              <a:buClr>
                <a:srgbClr val="004674"/>
              </a:buClr>
              <a:buSzPct val="70000"/>
              <a:buFont typeface="Wingdings" panose="05000000000000000000" pitchFamily="2" charset="2"/>
              <a:buChar char=""/>
              <a:defRPr/>
            </a:pPr>
            <a:r>
              <a:rPr lang="en-US" altLang="en-US" sz="2800" smtClean="0">
                <a:solidFill>
                  <a:srgbClr val="404040"/>
                </a:solidFill>
                <a:latin typeface="Calibri" panose="020F0502020204030204" pitchFamily="34" charset="0"/>
              </a:rPr>
              <a:t>Taverna</a:t>
            </a:r>
          </a:p>
          <a:p>
            <a:pPr marL="690563" lvl="1" indent="-347663" eaLnBrk="1" hangingPunct="1">
              <a:lnSpc>
                <a:spcPct val="90000"/>
              </a:lnSpc>
              <a:spcBef>
                <a:spcPts val="600"/>
              </a:spcBef>
              <a:buClr>
                <a:srgbClr val="5DA4DA"/>
              </a:buClr>
              <a:buSzPct val="70000"/>
              <a:buFont typeface="Wingdings" panose="05000000000000000000" pitchFamily="2" charset="2"/>
              <a:buChar char=""/>
              <a:defRPr/>
            </a:pPr>
            <a:r>
              <a:rPr lang="en-US" altLang="en-US" sz="2400" smtClean="0">
                <a:solidFill>
                  <a:srgbClr val="7E9CE8"/>
                </a:solidFill>
                <a:latin typeface="Calibri" panose="020F0502020204030204" pitchFamily="34" charset="0"/>
                <a:hlinkClick r:id="rId3"/>
              </a:rPr>
              <a:t>http://www.taverna.org.uk</a:t>
            </a:r>
            <a:r>
              <a:rPr lang="en-US" altLang="en-US" sz="2400" smtClean="0">
                <a:solidFill>
                  <a:srgbClr val="404040"/>
                </a:solidFill>
                <a:latin typeface="Calibri" panose="020F0502020204030204" pitchFamily="34" charset="0"/>
              </a:rPr>
              <a:t> </a:t>
            </a:r>
          </a:p>
          <a:p>
            <a:pPr marL="690563" lvl="1" indent="-347663" eaLnBrk="1" hangingPunct="1">
              <a:lnSpc>
                <a:spcPct val="90000"/>
              </a:lnSpc>
              <a:spcBef>
                <a:spcPts val="600"/>
              </a:spcBef>
              <a:buClr>
                <a:srgbClr val="5DA4DA"/>
              </a:buClr>
              <a:buSzPct val="70000"/>
              <a:buFont typeface="Wingdings" panose="05000000000000000000" pitchFamily="2" charset="2"/>
              <a:buNone/>
              <a:defRPr/>
            </a:pPr>
            <a:endParaRPr lang="en-US" altLang="en-US" sz="2400" smtClean="0">
              <a:solidFill>
                <a:srgbClr val="404040"/>
              </a:solidFill>
              <a:latin typeface="Calibri" panose="020F0502020204030204" pitchFamily="34" charset="0"/>
            </a:endParaRPr>
          </a:p>
          <a:p>
            <a:pPr eaLnBrk="1" hangingPunct="1">
              <a:lnSpc>
                <a:spcPct val="90000"/>
              </a:lnSpc>
              <a:spcBef>
                <a:spcPts val="700"/>
              </a:spcBef>
              <a:buClr>
                <a:srgbClr val="004674"/>
              </a:buClr>
              <a:buSzPct val="70000"/>
              <a:buFont typeface="Wingdings" panose="05000000000000000000" pitchFamily="2" charset="2"/>
              <a:buChar char=""/>
              <a:defRPr/>
            </a:pPr>
            <a:r>
              <a:rPr lang="en-US" altLang="en-US" sz="2800" smtClean="0">
                <a:solidFill>
                  <a:srgbClr val="404040"/>
                </a:solidFill>
                <a:latin typeface="Calibri" panose="020F0502020204030204" pitchFamily="34" charset="0"/>
              </a:rPr>
              <a:t>myExperiment</a:t>
            </a:r>
          </a:p>
          <a:p>
            <a:pPr marL="690563" lvl="1" indent="-347663" eaLnBrk="1" hangingPunct="1">
              <a:lnSpc>
                <a:spcPct val="90000"/>
              </a:lnSpc>
              <a:spcBef>
                <a:spcPts val="600"/>
              </a:spcBef>
              <a:buClr>
                <a:srgbClr val="5DA4DA"/>
              </a:buClr>
              <a:buSzPct val="70000"/>
              <a:buFont typeface="Wingdings" panose="05000000000000000000" pitchFamily="2" charset="2"/>
              <a:buChar char=""/>
              <a:defRPr/>
            </a:pPr>
            <a:r>
              <a:rPr lang="en-US" altLang="en-US" sz="2400" smtClean="0">
                <a:solidFill>
                  <a:srgbClr val="7E9CE8"/>
                </a:solidFill>
                <a:latin typeface="Calibri" panose="020F0502020204030204" pitchFamily="34" charset="0"/>
                <a:hlinkClick r:id="rId4"/>
              </a:rPr>
              <a:t>http://www.myexperiment.org</a:t>
            </a:r>
            <a:r>
              <a:rPr lang="en-US" altLang="en-US" sz="2400" smtClean="0">
                <a:solidFill>
                  <a:srgbClr val="404040"/>
                </a:solidFill>
                <a:latin typeface="Calibri" panose="020F0502020204030204" pitchFamily="34" charset="0"/>
              </a:rPr>
              <a:t> </a:t>
            </a:r>
          </a:p>
          <a:p>
            <a:pPr lvl="1" eaLnBrk="1" hangingPunct="1">
              <a:lnSpc>
                <a:spcPct val="90000"/>
              </a:lnSpc>
              <a:spcBef>
                <a:spcPts val="600"/>
              </a:spcBef>
              <a:buSzPct val="70000"/>
              <a:defRPr/>
            </a:pPr>
            <a:r>
              <a:rPr lang="en-US" altLang="en-US" sz="2400" smtClean="0">
                <a:solidFill>
                  <a:srgbClr val="404040"/>
                </a:solidFill>
                <a:latin typeface="Calibri" panose="020F0502020204030204" pitchFamily="34" charset="0"/>
              </a:rPr>
              <a:t> </a:t>
            </a:r>
          </a:p>
          <a:p>
            <a:pPr eaLnBrk="1" hangingPunct="1">
              <a:lnSpc>
                <a:spcPct val="90000"/>
              </a:lnSpc>
              <a:spcBef>
                <a:spcPts val="700"/>
              </a:spcBef>
              <a:buClr>
                <a:srgbClr val="004674"/>
              </a:buClr>
              <a:buSzPct val="70000"/>
              <a:buFont typeface="Wingdings" panose="05000000000000000000" pitchFamily="2" charset="2"/>
              <a:buChar char=""/>
              <a:defRPr/>
            </a:pPr>
            <a:r>
              <a:rPr lang="en-US" altLang="en-US" sz="2800" smtClean="0">
                <a:solidFill>
                  <a:srgbClr val="404040"/>
                </a:solidFill>
                <a:latin typeface="Calibri" panose="020F0502020204030204" pitchFamily="34" charset="0"/>
              </a:rPr>
              <a:t>BioCatalogue</a:t>
            </a:r>
          </a:p>
          <a:p>
            <a:pPr marL="690563" lvl="1" indent="-347663" eaLnBrk="1" hangingPunct="1">
              <a:lnSpc>
                <a:spcPct val="90000"/>
              </a:lnSpc>
              <a:spcBef>
                <a:spcPts val="600"/>
              </a:spcBef>
              <a:buClr>
                <a:srgbClr val="5DA4DA"/>
              </a:buClr>
              <a:buSzPct val="70000"/>
              <a:buFont typeface="Wingdings" panose="05000000000000000000" pitchFamily="2" charset="2"/>
              <a:buChar char=""/>
              <a:defRPr/>
            </a:pPr>
            <a:r>
              <a:rPr lang="en-US" altLang="en-US" sz="2400" smtClean="0">
                <a:solidFill>
                  <a:srgbClr val="7E9CE8"/>
                </a:solidFill>
                <a:latin typeface="Calibri" panose="020F0502020204030204" pitchFamily="34" charset="0"/>
                <a:hlinkClick r:id="rId5"/>
              </a:rPr>
              <a:t>http://www.biocatalogue.org</a:t>
            </a:r>
          </a:p>
        </p:txBody>
      </p:sp>
      <p:pic>
        <p:nvPicPr>
          <p:cNvPr id="82948" name="Picture 3"/>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84888" y="4292600"/>
            <a:ext cx="2428875" cy="6365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82949" name="Picture 4"/>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24525" y="1628775"/>
            <a:ext cx="2841625" cy="6524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82950" name="Picture 5"/>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3213100"/>
            <a:ext cx="2611438" cy="4968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Tutorials</a:t>
            </a:r>
          </a:p>
        </p:txBody>
      </p:sp>
      <p:sp>
        <p:nvSpPr>
          <p:cNvPr id="45058" name="Text Box 2"/>
          <p:cNvSpPr txBox="1">
            <a:spLocks noChangeArrowheads="1"/>
          </p:cNvSpPr>
          <p:nvPr/>
        </p:nvSpPr>
        <p:spPr bwMode="auto">
          <a:xfrm>
            <a:off x="446088" y="692150"/>
            <a:ext cx="8229600" cy="5399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Arial" panose="020B0604020202020204" pitchFamily="34" charset="0"/>
              </a:defRPr>
            </a:lvl9pPr>
          </a:lstStyle>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Using </a:t>
            </a:r>
            <a:r>
              <a:rPr lang="en-US" altLang="en-US" sz="3000" dirty="0" err="1" smtClean="0">
                <a:latin typeface="Calibri" panose="020F0502020204030204" pitchFamily="34" charset="0"/>
              </a:rPr>
              <a:t>Taverna</a:t>
            </a:r>
            <a:r>
              <a:rPr lang="en-US" altLang="en-US" sz="3000" dirty="0" smtClean="0">
                <a:latin typeface="Calibri" panose="020F0502020204030204" pitchFamily="34" charset="0"/>
              </a:rPr>
              <a:t> to design and build workflows</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Reusing workflows from </a:t>
            </a:r>
            <a:r>
              <a:rPr lang="en-US" altLang="en-US" sz="3000" dirty="0" err="1" smtClean="0">
                <a:latin typeface="Calibri" panose="020F0502020204030204" pitchFamily="34" charset="0"/>
              </a:rPr>
              <a:t>myExperiment</a:t>
            </a:r>
            <a:endParaRPr lang="en-US" altLang="en-US" sz="3000" dirty="0" smtClean="0">
              <a:latin typeface="Calibri" panose="020F0502020204030204" pitchFamily="34" charset="0"/>
            </a:endParaRP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Finding and using different services: </a:t>
            </a:r>
          </a:p>
          <a:p>
            <a:pPr marL="342900">
              <a:spcBef>
                <a:spcPts val="750"/>
              </a:spcBef>
              <a:buSzPct val="70000"/>
              <a:defRPr/>
            </a:pPr>
            <a:r>
              <a:rPr lang="en-US" altLang="en-US" sz="3000" dirty="0" smtClean="0">
                <a:latin typeface="Calibri" panose="020F0502020204030204" pitchFamily="34" charset="0"/>
              </a:rPr>
              <a:t>	REST, </a:t>
            </a:r>
            <a:r>
              <a:rPr lang="en-US" altLang="en-US" sz="3000" dirty="0" err="1" smtClean="0">
                <a:latin typeface="Calibri" panose="020F0502020204030204" pitchFamily="34" charset="0"/>
              </a:rPr>
              <a:t>Xpath</a:t>
            </a:r>
            <a:r>
              <a:rPr lang="en-US" altLang="en-US" sz="3000" dirty="0" smtClean="0">
                <a:latin typeface="Calibri" panose="020F0502020204030204" pitchFamily="34" charset="0"/>
              </a:rPr>
              <a:t>, </a:t>
            </a:r>
            <a:r>
              <a:rPr lang="en-US" altLang="en-US" sz="3000" dirty="0" err="1" smtClean="0">
                <a:latin typeface="Calibri" panose="020F0502020204030204" pitchFamily="34" charset="0"/>
              </a:rPr>
              <a:t>Beanshell</a:t>
            </a:r>
            <a:r>
              <a:rPr lang="en-US" altLang="en-US" sz="3000" smtClean="0">
                <a:latin typeface="Calibri" panose="020F0502020204030204" pitchFamily="34" charset="0"/>
              </a:rPr>
              <a:t>, R, …</a:t>
            </a:r>
            <a:endParaRPr lang="en-US" altLang="en-US" sz="3000" dirty="0" smtClean="0">
              <a:latin typeface="Calibri" panose="020F0502020204030204" pitchFamily="34" charset="0"/>
            </a:endParaRP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Exploring the workflow engine: iteration, looping, retries, parallel invocation</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Web: Taverna Online, Taverna Player</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Interactions </a:t>
            </a:r>
          </a:p>
          <a:p>
            <a:pPr>
              <a:spcBef>
                <a:spcPts val="750"/>
              </a:spcBef>
              <a:buClr>
                <a:srgbClr val="004674"/>
              </a:buClr>
              <a:buSzPct val="70000"/>
              <a:buFont typeface="Wingdings" panose="05000000000000000000" pitchFamily="2" charset="2"/>
              <a:buChar char=""/>
              <a:defRPr/>
            </a:pPr>
            <a:r>
              <a:rPr lang="en-US" altLang="en-US" sz="3000" dirty="0" smtClean="0">
                <a:latin typeface="Calibri" panose="020F0502020204030204" pitchFamily="34" charset="0"/>
              </a:rPr>
              <a:t>Components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819" r="8658"/>
          <a:stretch>
            <a:fillRect/>
          </a:stretch>
        </p:blipFill>
        <p:spPr bwMode="auto">
          <a:xfrm>
            <a:off x="3851275" y="2800350"/>
            <a:ext cx="5292725" cy="40576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9819" r="8658"/>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11267" name="Text Box 2"/>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a:solidFill>
                  <a:srgbClr val="004674"/>
                </a:solidFill>
              </a:rPr>
              <a:t>Where is the data?</a:t>
            </a:r>
          </a:p>
        </p:txBody>
      </p:sp>
      <p:sp>
        <p:nvSpPr>
          <p:cNvPr id="11268" name="Text Box 3"/>
          <p:cNvSpPr txBox="1">
            <a:spLocks noChangeArrowheads="1"/>
          </p:cNvSpPr>
          <p:nvPr/>
        </p:nvSpPr>
        <p:spPr bwMode="auto">
          <a:xfrm>
            <a:off x="446088" y="1125538"/>
            <a:ext cx="8229600"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buClr>
                <a:srgbClr val="004674"/>
              </a:buClr>
              <a:buSzPct val="70000"/>
              <a:buFont typeface="Wingdings" panose="05000000000000000000" pitchFamily="2" charset="2"/>
              <a:buChar char=""/>
            </a:pPr>
            <a:r>
              <a:rPr lang="en-US" altLang="en-US"/>
              <a:t>Repositories run by major service providers </a:t>
            </a:r>
            <a:br>
              <a:rPr lang="en-US" altLang="en-US"/>
            </a:br>
            <a:r>
              <a:rPr lang="en-US" altLang="en-US"/>
              <a:t>(e.g. NCBI, EBI)</a:t>
            </a:r>
          </a:p>
          <a:p>
            <a:pPr>
              <a:buClr>
                <a:srgbClr val="004674"/>
              </a:buClr>
              <a:buSzPct val="70000"/>
              <a:buFont typeface="Wingdings" panose="05000000000000000000" pitchFamily="2" charset="2"/>
              <a:buChar char=""/>
            </a:pPr>
            <a:r>
              <a:rPr lang="en-US" altLang="en-US"/>
              <a:t>Local project stores</a:t>
            </a:r>
          </a:p>
          <a:p>
            <a:pPr>
              <a:buClr>
                <a:srgbClr val="004674"/>
              </a:buClr>
              <a:buSzPct val="70000"/>
              <a:buFont typeface="Wingdings" panose="05000000000000000000" pitchFamily="2" charset="2"/>
              <a:buChar char=""/>
            </a:pPr>
            <a:r>
              <a:rPr lang="en-US" altLang="en-US"/>
              <a:t>Static web pages</a:t>
            </a:r>
          </a:p>
          <a:p>
            <a:pPr>
              <a:buClr>
                <a:srgbClr val="004674"/>
              </a:buClr>
              <a:buSzPct val="70000"/>
              <a:buFont typeface="Wingdings" panose="05000000000000000000" pitchFamily="2" charset="2"/>
              <a:buChar char=""/>
            </a:pPr>
            <a:r>
              <a:rPr lang="en-US" altLang="en-US"/>
              <a:t>Dynamic web applications</a:t>
            </a:r>
          </a:p>
          <a:p>
            <a:pPr>
              <a:buClr>
                <a:srgbClr val="004674"/>
              </a:buClr>
              <a:buSzPct val="70000"/>
              <a:buFont typeface="Wingdings" panose="05000000000000000000" pitchFamily="2" charset="2"/>
              <a:buChar char=""/>
            </a:pPr>
            <a:r>
              <a:rPr lang="en-US" altLang="en-US"/>
              <a:t>FTP servers (!)</a:t>
            </a:r>
          </a:p>
          <a:p>
            <a:pPr>
              <a:buClr>
                <a:srgbClr val="004674"/>
              </a:buClr>
              <a:buSzPct val="70000"/>
              <a:buFont typeface="Wingdings" panose="05000000000000000000" pitchFamily="2" charset="2"/>
              <a:buChar char=""/>
            </a:pPr>
            <a:r>
              <a:rPr lang="en-US" altLang="en-US"/>
              <a:t>Inside PDFs </a:t>
            </a:r>
            <a:r>
              <a:rPr lang="en-US" altLang="en-US">
                <a:sym typeface="Wingdings" panose="05000000000000000000" pitchFamily="2" charset="2"/>
              </a:rPr>
              <a:t></a:t>
            </a:r>
          </a:p>
          <a:p>
            <a:pPr>
              <a:buClr>
                <a:srgbClr val="004674"/>
              </a:buClr>
              <a:buSzPct val="70000"/>
              <a:buFont typeface="Wingdings" panose="05000000000000000000" pitchFamily="2" charset="2"/>
              <a:buChar char=""/>
            </a:pPr>
            <a:r>
              <a:rPr lang="en-US" altLang="en-US">
                <a:sym typeface="Wingdings" panose="05000000000000000000" pitchFamily="2" charset="2"/>
              </a:rPr>
              <a:t>Web Services </a:t>
            </a:r>
            <a:endParaRPr lang="en-US" altLang="en-US"/>
          </a:p>
          <a:p>
            <a:pPr>
              <a:buClr>
                <a:srgbClr val="004674"/>
              </a:buClr>
              <a:buSzPct val="70000"/>
              <a:buFont typeface="Wingdings" panose="05000000000000000000" pitchFamily="2" charset="2"/>
              <a:buNone/>
            </a:pPr>
            <a:endParaRPr lang="en-US" altLang="en-US"/>
          </a:p>
          <a:p>
            <a:pPr>
              <a:buClr>
                <a:srgbClr val="004674"/>
              </a:buClr>
              <a:buSzPct val="70000"/>
              <a:buFont typeface="Wingdings" panose="05000000000000000000" pitchFamily="2" charset="2"/>
              <a:buNone/>
            </a:pPr>
            <a:endParaRPr lang="en-US" altLang="en-US"/>
          </a:p>
          <a:p>
            <a:pPr>
              <a:buClr>
                <a:srgbClr val="004674"/>
              </a:buClr>
              <a:buSzPct val="70000"/>
              <a:buFont typeface="Wingdings" panose="05000000000000000000" pitchFamily="2" charset="2"/>
              <a:buNone/>
            </a:pPr>
            <a:endParaRPr lang="en-US" altLang="en-US"/>
          </a:p>
          <a:p>
            <a:pPr>
              <a:buClr>
                <a:srgbClr val="004674"/>
              </a:buClr>
              <a:buSzPct val="70000"/>
              <a:buFont typeface="Wingdings" panose="05000000000000000000" pitchFamily="2" charset="2"/>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dirty="0">
                <a:solidFill>
                  <a:srgbClr val="004674"/>
                </a:solidFill>
                <a:latin typeface="+mj-lt"/>
              </a:rPr>
              <a:t>The implicit workflow</a:t>
            </a:r>
          </a:p>
        </p:txBody>
      </p:sp>
      <p:sp>
        <p:nvSpPr>
          <p:cNvPr id="9218" name="Text Box 2"/>
          <p:cNvSpPr txBox="1">
            <a:spLocks noChangeArrowheads="1"/>
          </p:cNvSpPr>
          <p:nvPr/>
        </p:nvSpPr>
        <p:spPr bwMode="auto">
          <a:xfrm>
            <a:off x="390525" y="552450"/>
            <a:ext cx="8229600" cy="5399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cs typeface="Arial" panose="020B0604020202020204" pitchFamily="34" charset="0"/>
              </a:defRPr>
            </a:lvl9pPr>
          </a:lstStyle>
          <a:p>
            <a:pPr>
              <a:spcBef>
                <a:spcPts val="750"/>
              </a:spcBef>
              <a:buSzPct val="70000"/>
              <a:defRPr/>
            </a:pPr>
            <a:r>
              <a:rPr lang="en-US" altLang="en-US" sz="3000" dirty="0" smtClean="0">
                <a:latin typeface="+mn-lt"/>
              </a:rPr>
              <a:t>Bioinformatics research combines:</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mn-lt"/>
              </a:rPr>
              <a:t>Data resources (public and private)</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mn-lt"/>
              </a:rPr>
              <a:t>Computational power (standard and custom)</a:t>
            </a:r>
          </a:p>
          <a:p>
            <a:pPr marL="341313" indent="-339725">
              <a:spcBef>
                <a:spcPts val="750"/>
              </a:spcBef>
              <a:buClr>
                <a:srgbClr val="004674"/>
              </a:buClr>
              <a:buSzPct val="70000"/>
              <a:buFont typeface="Wingdings" panose="05000000000000000000" pitchFamily="2" charset="2"/>
              <a:buChar char=""/>
              <a:defRPr/>
            </a:pPr>
            <a:r>
              <a:rPr lang="en-US" altLang="en-US" sz="3000" dirty="0" smtClean="0">
                <a:latin typeface="+mn-lt"/>
              </a:rPr>
              <a:t>Researchers and collaborators</a:t>
            </a:r>
          </a:p>
        </p:txBody>
      </p:sp>
      <p:grpSp>
        <p:nvGrpSpPr>
          <p:cNvPr id="13316" name="Group 3"/>
          <p:cNvGrpSpPr>
            <a:grpSpLocks/>
          </p:cNvGrpSpPr>
          <p:nvPr/>
        </p:nvGrpSpPr>
        <p:grpSpPr bwMode="auto">
          <a:xfrm>
            <a:off x="1295400" y="2895600"/>
            <a:ext cx="6262688" cy="3094038"/>
            <a:chOff x="816" y="1824"/>
            <a:chExt cx="3945" cy="1949"/>
          </a:xfrm>
        </p:grpSpPr>
        <p:grpSp>
          <p:nvGrpSpPr>
            <p:cNvPr id="13317" name="Group 4"/>
            <p:cNvGrpSpPr>
              <a:grpSpLocks/>
            </p:cNvGrpSpPr>
            <p:nvPr/>
          </p:nvGrpSpPr>
          <p:grpSpPr bwMode="auto">
            <a:xfrm>
              <a:off x="816" y="1824"/>
              <a:ext cx="3945" cy="1949"/>
              <a:chOff x="816" y="1824"/>
              <a:chExt cx="3945" cy="1949"/>
            </a:xfrm>
          </p:grpSpPr>
          <p:pic>
            <p:nvPicPr>
              <p:cNvPr id="1333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125"/>
              <a:stretch>
                <a:fillRect/>
              </a:stretch>
            </p:blipFill>
            <p:spPr bwMode="auto">
              <a:xfrm>
                <a:off x="2253" y="1824"/>
                <a:ext cx="1169" cy="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b="3125"/>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3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5714"/>
              <a:stretch>
                <a:fillRect/>
              </a:stretch>
            </p:blipFill>
            <p:spPr bwMode="auto">
              <a:xfrm>
                <a:off x="3286" y="1920"/>
                <a:ext cx="958" cy="5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b="5714"/>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3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95" r="11606" b="10648"/>
              <a:stretch>
                <a:fillRect/>
              </a:stretch>
            </p:blipFill>
            <p:spPr bwMode="auto">
              <a:xfrm>
                <a:off x="3803" y="2084"/>
                <a:ext cx="885" cy="62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695" r="11606" b="10648"/>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0"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47" r="9386" b="5716"/>
              <a:stretch>
                <a:fillRect/>
              </a:stretch>
            </p:blipFill>
            <p:spPr bwMode="auto">
              <a:xfrm>
                <a:off x="926" y="1928"/>
                <a:ext cx="995" cy="7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47" r="9386" b="5716"/>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1"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47" r="9386" b="4713"/>
              <a:stretch>
                <a:fillRect/>
              </a:stretch>
            </p:blipFill>
            <p:spPr bwMode="auto">
              <a:xfrm>
                <a:off x="3102" y="2302"/>
                <a:ext cx="995" cy="7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47" r="9386" b="471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2" name="Picture 10"/>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48" r="9398" b="5708"/>
              <a:stretch>
                <a:fillRect/>
              </a:stretch>
            </p:blipFill>
            <p:spPr bwMode="auto">
              <a:xfrm>
                <a:off x="3729" y="2526"/>
                <a:ext cx="1032" cy="75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48" r="9398" b="5708"/>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3" name="Picture 11"/>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705" r="17508" b="10645"/>
              <a:stretch>
                <a:fillRect/>
              </a:stretch>
            </p:blipFill>
            <p:spPr bwMode="auto">
              <a:xfrm>
                <a:off x="1701" y="1892"/>
                <a:ext cx="958" cy="7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705" r="17508" b="10645"/>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4" name="Picture 12"/>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48" r="9398" b="3123"/>
              <a:stretch>
                <a:fillRect/>
              </a:stretch>
            </p:blipFill>
            <p:spPr bwMode="auto">
              <a:xfrm>
                <a:off x="2180" y="2174"/>
                <a:ext cx="1031" cy="7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48" r="9398" b="312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13345" name="Text Box 13"/>
              <p:cNvSpPr txBox="1">
                <a:spLocks noChangeArrowheads="1"/>
              </p:cNvSpPr>
              <p:nvPr/>
            </p:nvSpPr>
            <p:spPr bwMode="auto">
              <a:xfrm>
                <a:off x="1774" y="2558"/>
                <a:ext cx="2064" cy="738"/>
              </a:xfrm>
              <a:prstGeom prst="rect">
                <a:avLst/>
              </a:prstGeom>
              <a:solidFill>
                <a:srgbClr val="FFFFFF"/>
              </a:solidFill>
              <a:ln w="3240" cap="sq">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438"/>
                  </a:spcBef>
                  <a:buClrTx/>
                  <a:buSzPct val="70000"/>
                  <a:buFontTx/>
                  <a:buNone/>
                </a:pPr>
                <a:r>
                  <a:rPr lang="en-US" altLang="en-US" sz="700">
                    <a:latin typeface="+mn-lt"/>
                  </a:rPr>
                  <a:t>12181 acatttctac caacagtgga tgaggttgtt ggtctatgtt ctcaccaaat ttggtgttgt    12241 cagtctttta aattttaacc tttagagaag agtcatacag tcaatagcct tttttagctt    12301 gaccatccta atagatacac agtggtgtct cactgtgatt ttaatttgca ttttcctgct    12361 gactaattat gttgagcttg ttaccattta gacaacttca ttagagaagt gtctaatatt    12421 taggtgactt gcctgttttt ttttaattgg gatcttaatt tttttaaatt attgatttgt    12481 aggagctatt tatatattct ggatacaagt tctttatcag atacacagtt tgtgactatt    12541 ttcttataag tctgtggttt ttatattaat gtttttattg atgactgttt tttacaattg    12601 tggttaagta tacatgacat aaaacggatt atcttaacca ttttaaaatg taaaattcga    12661 tggcattaag tacatccaca atattgtgca actatcacca ctatcatact ccaaaagggc    12721 atccaatacc cattaagctg tcactcccca atctcccatt ttcccacccc tgacaatcaa    12781 taacccattt tctgtctcta tggatttgcc tgttctggat attcatatta atagaatcaa </a:t>
                </a:r>
              </a:p>
            </p:txBody>
          </p:sp>
          <p:pic>
            <p:nvPicPr>
              <p:cNvPr id="13346" name="Picture 14"/>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701" r="17505" b="10629"/>
              <a:stretch>
                <a:fillRect/>
              </a:stretch>
            </p:blipFill>
            <p:spPr bwMode="auto">
              <a:xfrm>
                <a:off x="1147" y="2241"/>
                <a:ext cx="884" cy="66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701" r="17505" b="10629"/>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7" name="Picture 15"/>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90" r="17519" b="10626"/>
              <a:stretch>
                <a:fillRect/>
              </a:stretch>
            </p:blipFill>
            <p:spPr bwMode="auto">
              <a:xfrm>
                <a:off x="816" y="2526"/>
                <a:ext cx="995" cy="7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690" r="17519" b="10626"/>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8" name="Picture 16"/>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35" r="9389" b="3119"/>
              <a:stretch>
                <a:fillRect/>
              </a:stretch>
            </p:blipFill>
            <p:spPr bwMode="auto">
              <a:xfrm>
                <a:off x="2438" y="3006"/>
                <a:ext cx="884" cy="6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35" r="9389" b="3119"/>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49" name="Picture 17"/>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6693"/>
              <a:stretch>
                <a:fillRect/>
              </a:stretch>
            </p:blipFill>
            <p:spPr bwMode="auto">
              <a:xfrm>
                <a:off x="2623" y="3232"/>
                <a:ext cx="884" cy="53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b="669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50" name="Picture 18"/>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92" r="30058" b="11606"/>
              <a:stretch>
                <a:fillRect/>
              </a:stretch>
            </p:blipFill>
            <p:spPr bwMode="auto">
              <a:xfrm>
                <a:off x="1691" y="3073"/>
                <a:ext cx="782" cy="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692" r="30058" b="11606"/>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51" name="Picture 19"/>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39" r="9393" b="5693"/>
              <a:stretch>
                <a:fillRect/>
              </a:stretch>
            </p:blipFill>
            <p:spPr bwMode="auto">
              <a:xfrm>
                <a:off x="926" y="2883"/>
                <a:ext cx="958" cy="6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39" r="9393" b="5693"/>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52" name="Picture 20"/>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47" r="10136" b="5716"/>
              <a:stretch>
                <a:fillRect/>
              </a:stretch>
            </p:blipFill>
            <p:spPr bwMode="auto">
              <a:xfrm>
                <a:off x="3249" y="3038"/>
                <a:ext cx="995" cy="7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6447" r="10136" b="5716"/>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3353" name="Picture 21"/>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88" r="9395" b="3125"/>
              <a:stretch>
                <a:fillRect/>
              </a:stretch>
            </p:blipFill>
            <p:spPr bwMode="auto">
              <a:xfrm>
                <a:off x="3693" y="2846"/>
                <a:ext cx="994" cy="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l="5688" r="9395" b="3125"/>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grpSp>
        <p:sp>
          <p:nvSpPr>
            <p:cNvPr id="13318" name="Freeform 22"/>
            <p:cNvSpPr>
              <a:spLocks/>
            </p:cNvSpPr>
            <p:nvPr/>
          </p:nvSpPr>
          <p:spPr bwMode="auto">
            <a:xfrm flipH="1">
              <a:off x="1921" y="2078"/>
              <a:ext cx="958" cy="31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72" y="0"/>
                  </a:moveTo>
                  <a:cubicBezTo>
                    <a:pt x="12155" y="203"/>
                    <a:pt x="21600" y="9813"/>
                    <a:pt x="21600" y="21597"/>
                  </a:cubicBezTo>
                </a:path>
                <a:path w="21600" h="21597" stroke="0" extrusionOk="0">
                  <a:moveTo>
                    <a:pt x="372" y="0"/>
                  </a:moveTo>
                  <a:cubicBezTo>
                    <a:pt x="12155" y="203"/>
                    <a:pt x="21600" y="9813"/>
                    <a:pt x="21600" y="21597"/>
                  </a:cubicBezTo>
                  <a:lnTo>
                    <a:pt x="0" y="21597"/>
                  </a:lnTo>
                  <a:lnTo>
                    <a:pt x="372"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19" name="Freeform 23"/>
            <p:cNvSpPr>
              <a:spLocks/>
            </p:cNvSpPr>
            <p:nvPr/>
          </p:nvSpPr>
          <p:spPr bwMode="auto">
            <a:xfrm flipH="1">
              <a:off x="2142" y="2942"/>
              <a:ext cx="368" cy="3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0" name="Freeform 24"/>
            <p:cNvSpPr>
              <a:spLocks/>
            </p:cNvSpPr>
            <p:nvPr/>
          </p:nvSpPr>
          <p:spPr bwMode="auto">
            <a:xfrm>
              <a:off x="3324" y="2910"/>
              <a:ext cx="958" cy="31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72" y="0"/>
                  </a:moveTo>
                  <a:cubicBezTo>
                    <a:pt x="12155" y="203"/>
                    <a:pt x="21600" y="9813"/>
                    <a:pt x="21600" y="21597"/>
                  </a:cubicBezTo>
                </a:path>
                <a:path w="21600" h="21597" stroke="0" extrusionOk="0">
                  <a:moveTo>
                    <a:pt x="372" y="0"/>
                  </a:moveTo>
                  <a:cubicBezTo>
                    <a:pt x="12155" y="203"/>
                    <a:pt x="21600" y="9813"/>
                    <a:pt x="21600" y="21597"/>
                  </a:cubicBezTo>
                  <a:lnTo>
                    <a:pt x="0" y="21597"/>
                  </a:lnTo>
                  <a:lnTo>
                    <a:pt x="372"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1" name="Freeform 25"/>
            <p:cNvSpPr>
              <a:spLocks/>
            </p:cNvSpPr>
            <p:nvPr/>
          </p:nvSpPr>
          <p:spPr bwMode="auto">
            <a:xfrm flipV="1">
              <a:off x="3692" y="2302"/>
              <a:ext cx="589" cy="35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72" y="0"/>
                  </a:moveTo>
                  <a:cubicBezTo>
                    <a:pt x="12155" y="203"/>
                    <a:pt x="21600" y="9813"/>
                    <a:pt x="21600" y="21597"/>
                  </a:cubicBezTo>
                </a:path>
                <a:path w="21600" h="21597" stroke="0" extrusionOk="0">
                  <a:moveTo>
                    <a:pt x="372" y="0"/>
                  </a:moveTo>
                  <a:cubicBezTo>
                    <a:pt x="12155" y="203"/>
                    <a:pt x="21600" y="9813"/>
                    <a:pt x="21600" y="21597"/>
                  </a:cubicBezTo>
                  <a:lnTo>
                    <a:pt x="0" y="21597"/>
                  </a:lnTo>
                  <a:lnTo>
                    <a:pt x="372"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2" name="Freeform 26"/>
            <p:cNvSpPr>
              <a:spLocks/>
            </p:cNvSpPr>
            <p:nvPr/>
          </p:nvSpPr>
          <p:spPr bwMode="auto">
            <a:xfrm flipV="1">
              <a:off x="2586" y="2462"/>
              <a:ext cx="146" cy="2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sp>
          <p:nvSpPr>
            <p:cNvPr id="13323" name="Freeform 27"/>
            <p:cNvSpPr>
              <a:spLocks/>
            </p:cNvSpPr>
            <p:nvPr/>
          </p:nvSpPr>
          <p:spPr bwMode="auto">
            <a:xfrm rot="16200000" flipV="1">
              <a:off x="1952" y="2493"/>
              <a:ext cx="126" cy="25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sp>
          <p:nvSpPr>
            <p:cNvPr id="13324" name="Freeform 28"/>
            <p:cNvSpPr>
              <a:spLocks/>
            </p:cNvSpPr>
            <p:nvPr/>
          </p:nvSpPr>
          <p:spPr bwMode="auto">
            <a:xfrm rot="16200000" flipV="1">
              <a:off x="1597" y="2034"/>
              <a:ext cx="574" cy="6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sp>
          <p:nvSpPr>
            <p:cNvPr id="13325" name="Freeform 29"/>
            <p:cNvSpPr>
              <a:spLocks/>
            </p:cNvSpPr>
            <p:nvPr/>
          </p:nvSpPr>
          <p:spPr bwMode="auto">
            <a:xfrm>
              <a:off x="3434" y="2750"/>
              <a:ext cx="810"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6" name="Freeform 30"/>
            <p:cNvSpPr>
              <a:spLocks/>
            </p:cNvSpPr>
            <p:nvPr/>
          </p:nvSpPr>
          <p:spPr bwMode="auto">
            <a:xfrm>
              <a:off x="3138" y="2942"/>
              <a:ext cx="442" cy="4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7" name="Freeform 31"/>
            <p:cNvSpPr>
              <a:spLocks/>
            </p:cNvSpPr>
            <p:nvPr/>
          </p:nvSpPr>
          <p:spPr bwMode="auto">
            <a:xfrm flipH="1">
              <a:off x="1552" y="3006"/>
              <a:ext cx="405" cy="1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8" name="Freeform 32"/>
            <p:cNvSpPr>
              <a:spLocks/>
            </p:cNvSpPr>
            <p:nvPr/>
          </p:nvSpPr>
          <p:spPr bwMode="auto">
            <a:xfrm>
              <a:off x="2844" y="3135"/>
              <a:ext cx="220" cy="382"/>
            </a:xfrm>
            <a:custGeom>
              <a:avLst/>
              <a:gdLst>
                <a:gd name="T0" fmla="*/ 0 w 21570"/>
                <a:gd name="T1" fmla="*/ 0 h 21600"/>
                <a:gd name="T2" fmla="*/ 0 w 21570"/>
                <a:gd name="T3" fmla="*/ 0 h 21600"/>
                <a:gd name="T4" fmla="*/ 0 w 21570"/>
                <a:gd name="T5" fmla="*/ 0 h 21600"/>
                <a:gd name="T6" fmla="*/ 0 60000 65536"/>
                <a:gd name="T7" fmla="*/ 0 60000 65536"/>
                <a:gd name="T8" fmla="*/ 0 60000 65536"/>
                <a:gd name="T9" fmla="*/ 0 w 21570"/>
                <a:gd name="T10" fmla="*/ 0 h 21600"/>
                <a:gd name="T11" fmla="*/ 21570 w 21570"/>
                <a:gd name="T12" fmla="*/ 21600 h 21600"/>
              </a:gdLst>
              <a:ahLst/>
              <a:cxnLst>
                <a:cxn ang="T6">
                  <a:pos x="T0" y="T1"/>
                </a:cxn>
                <a:cxn ang="T7">
                  <a:pos x="T2" y="T3"/>
                </a:cxn>
                <a:cxn ang="T8">
                  <a:pos x="T4" y="T5"/>
                </a:cxn>
              </a:cxnLst>
              <a:rect l="T9" t="T10" r="T11" b="T12"/>
              <a:pathLst>
                <a:path w="21570" h="21600" fill="none" extrusionOk="0">
                  <a:moveTo>
                    <a:pt x="-1" y="0"/>
                  </a:moveTo>
                  <a:cubicBezTo>
                    <a:pt x="11488" y="0"/>
                    <a:pt x="20967" y="8993"/>
                    <a:pt x="21570" y="20465"/>
                  </a:cubicBezTo>
                </a:path>
                <a:path w="21570" h="21600" stroke="0" extrusionOk="0">
                  <a:moveTo>
                    <a:pt x="-1" y="0"/>
                  </a:moveTo>
                  <a:cubicBezTo>
                    <a:pt x="11488" y="0"/>
                    <a:pt x="20967" y="8993"/>
                    <a:pt x="21570" y="20465"/>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29" name="Freeform 33"/>
            <p:cNvSpPr>
              <a:spLocks/>
            </p:cNvSpPr>
            <p:nvPr/>
          </p:nvSpPr>
          <p:spPr bwMode="auto">
            <a:xfrm flipH="1">
              <a:off x="2585" y="2846"/>
              <a:ext cx="109" cy="2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30" name="Freeform 34"/>
            <p:cNvSpPr>
              <a:spLocks/>
            </p:cNvSpPr>
            <p:nvPr/>
          </p:nvSpPr>
          <p:spPr bwMode="auto">
            <a:xfrm>
              <a:off x="3323" y="1886"/>
              <a:ext cx="258"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31" name="Freeform 35"/>
            <p:cNvSpPr>
              <a:spLocks/>
            </p:cNvSpPr>
            <p:nvPr/>
          </p:nvSpPr>
          <p:spPr bwMode="auto">
            <a:xfrm flipV="1">
              <a:off x="3397" y="2462"/>
              <a:ext cx="183" cy="2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sp>
          <p:nvSpPr>
            <p:cNvPr id="13332" name="Freeform 36"/>
            <p:cNvSpPr>
              <a:spLocks/>
            </p:cNvSpPr>
            <p:nvPr/>
          </p:nvSpPr>
          <p:spPr bwMode="auto">
            <a:xfrm rot="16200000" flipV="1">
              <a:off x="2839" y="2163"/>
              <a:ext cx="639" cy="404"/>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72" y="0"/>
                  </a:moveTo>
                  <a:cubicBezTo>
                    <a:pt x="12155" y="203"/>
                    <a:pt x="21600" y="9813"/>
                    <a:pt x="21600" y="21597"/>
                  </a:cubicBezTo>
                </a:path>
                <a:path w="21600" h="21597" stroke="0" extrusionOk="0">
                  <a:moveTo>
                    <a:pt x="372" y="0"/>
                  </a:moveTo>
                  <a:cubicBezTo>
                    <a:pt x="12155" y="203"/>
                    <a:pt x="21600" y="9813"/>
                    <a:pt x="21600" y="21597"/>
                  </a:cubicBezTo>
                  <a:lnTo>
                    <a:pt x="0" y="21597"/>
                  </a:lnTo>
                  <a:lnTo>
                    <a:pt x="372"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33" name="Freeform 37"/>
            <p:cNvSpPr>
              <a:spLocks/>
            </p:cNvSpPr>
            <p:nvPr/>
          </p:nvSpPr>
          <p:spPr bwMode="auto">
            <a:xfrm rot="10800000" flipV="1">
              <a:off x="1258" y="2177"/>
              <a:ext cx="589" cy="478"/>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72" y="0"/>
                  </a:moveTo>
                  <a:cubicBezTo>
                    <a:pt x="12155" y="203"/>
                    <a:pt x="21600" y="9813"/>
                    <a:pt x="21600" y="21597"/>
                  </a:cubicBezTo>
                </a:path>
                <a:path w="21600" h="21597" stroke="0" extrusionOk="0">
                  <a:moveTo>
                    <a:pt x="372" y="0"/>
                  </a:moveTo>
                  <a:cubicBezTo>
                    <a:pt x="12155" y="203"/>
                    <a:pt x="21600" y="9813"/>
                    <a:pt x="21600" y="21597"/>
                  </a:cubicBezTo>
                  <a:lnTo>
                    <a:pt x="0" y="21597"/>
                  </a:lnTo>
                  <a:lnTo>
                    <a:pt x="372"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34" name="Freeform 38"/>
            <p:cNvSpPr>
              <a:spLocks/>
            </p:cNvSpPr>
            <p:nvPr/>
          </p:nvSpPr>
          <p:spPr bwMode="auto">
            <a:xfrm>
              <a:off x="1922" y="2782"/>
              <a:ext cx="146" cy="4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GB">
                <a:latin typeface="+mn-lt"/>
              </a:endParaRPr>
            </a:p>
          </p:txBody>
        </p:sp>
        <p:sp>
          <p:nvSpPr>
            <p:cNvPr id="13335" name="Freeform 39"/>
            <p:cNvSpPr>
              <a:spLocks/>
            </p:cNvSpPr>
            <p:nvPr/>
          </p:nvSpPr>
          <p:spPr bwMode="auto">
            <a:xfrm flipH="1" flipV="1">
              <a:off x="2255" y="3614"/>
              <a:ext cx="1288" cy="62"/>
            </a:xfrm>
            <a:custGeom>
              <a:avLst/>
              <a:gdLst>
                <a:gd name="T0" fmla="*/ 0 w 43009"/>
                <a:gd name="T1" fmla="*/ 0 h 21600"/>
                <a:gd name="T2" fmla="*/ 0 w 43009"/>
                <a:gd name="T3" fmla="*/ 0 h 21600"/>
                <a:gd name="T4" fmla="*/ 0 w 43009"/>
                <a:gd name="T5" fmla="*/ 0 h 21600"/>
                <a:gd name="T6" fmla="*/ 0 60000 65536"/>
                <a:gd name="T7" fmla="*/ 0 60000 65536"/>
                <a:gd name="T8" fmla="*/ 0 60000 65536"/>
                <a:gd name="T9" fmla="*/ 0 w 43009"/>
                <a:gd name="T10" fmla="*/ 0 h 21600"/>
                <a:gd name="T11" fmla="*/ 43009 w 43009"/>
                <a:gd name="T12" fmla="*/ 21600 h 21600"/>
              </a:gdLst>
              <a:ahLst/>
              <a:cxnLst>
                <a:cxn ang="T6">
                  <a:pos x="T0" y="T1"/>
                </a:cxn>
                <a:cxn ang="T7">
                  <a:pos x="T2" y="T3"/>
                </a:cxn>
                <a:cxn ang="T8">
                  <a:pos x="T4" y="T5"/>
                </a:cxn>
              </a:cxnLst>
              <a:rect l="T9" t="T10" r="T11" b="T12"/>
              <a:pathLst>
                <a:path w="43009" h="21600" fill="none" extrusionOk="0">
                  <a:moveTo>
                    <a:pt x="-1" y="18735"/>
                  </a:moveTo>
                  <a:cubicBezTo>
                    <a:pt x="1434" y="8009"/>
                    <a:pt x="10586" y="-1"/>
                    <a:pt x="21409" y="0"/>
                  </a:cubicBezTo>
                  <a:cubicBezTo>
                    <a:pt x="33338" y="0"/>
                    <a:pt x="43009" y="9670"/>
                    <a:pt x="43009" y="21600"/>
                  </a:cubicBezTo>
                </a:path>
                <a:path w="43009" h="21600" stroke="0" extrusionOk="0">
                  <a:moveTo>
                    <a:pt x="-1" y="18735"/>
                  </a:moveTo>
                  <a:cubicBezTo>
                    <a:pt x="1434" y="8009"/>
                    <a:pt x="10586" y="-1"/>
                    <a:pt x="21409" y="0"/>
                  </a:cubicBezTo>
                  <a:cubicBezTo>
                    <a:pt x="33338" y="0"/>
                    <a:pt x="43009" y="9670"/>
                    <a:pt x="43009" y="21600"/>
                  </a:cubicBezTo>
                  <a:lnTo>
                    <a:pt x="21409" y="21600"/>
                  </a:lnTo>
                  <a:lnTo>
                    <a:pt x="-1" y="18735"/>
                  </a:lnTo>
                  <a:close/>
                </a:path>
              </a:pathLst>
            </a:custGeom>
            <a:noFill/>
            <a:ln w="28440" cap="sq">
              <a:solidFill>
                <a:srgbClr val="FF0000"/>
              </a:solidFill>
              <a:round/>
              <a:headEnd type="triangle" w="med" len="me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sp>
          <p:nvSpPr>
            <p:cNvPr id="13336" name="Freeform 40"/>
            <p:cNvSpPr>
              <a:spLocks/>
            </p:cNvSpPr>
            <p:nvPr/>
          </p:nvSpPr>
          <p:spPr bwMode="auto">
            <a:xfrm rot="10800000">
              <a:off x="1626" y="3423"/>
              <a:ext cx="331" cy="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440" cap="sq">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rot="10800000" wrap="none" anchor="ctr"/>
            <a:lstStyle/>
            <a:p>
              <a:endParaRPr lang="en-GB">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339975" y="476250"/>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3900" b="1" dirty="0">
                <a:solidFill>
                  <a:srgbClr val="004674"/>
                </a:solidFill>
              </a:rPr>
              <a:t>What that means for Bioinformatics</a:t>
            </a:r>
          </a:p>
        </p:txBody>
      </p:sp>
      <p:sp>
        <p:nvSpPr>
          <p:cNvPr id="15363" name="Text Box 2"/>
          <p:cNvSpPr txBox="1">
            <a:spLocks noChangeArrowheads="1"/>
          </p:cNvSpPr>
          <p:nvPr/>
        </p:nvSpPr>
        <p:spPr bwMode="auto">
          <a:xfrm>
            <a:off x="280988" y="1125538"/>
            <a:ext cx="8569325" cy="539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a:spcBef>
                <a:spcPts val="700"/>
              </a:spcBef>
              <a:buClr>
                <a:srgbClr val="004674"/>
              </a:buClr>
              <a:buSzPct val="70000"/>
              <a:buFont typeface="Wingdings" panose="05000000000000000000" pitchFamily="2" charset="2"/>
              <a:buChar char=""/>
            </a:pPr>
            <a:r>
              <a:rPr lang="en-US" altLang="en-US" sz="2800"/>
              <a:t>Sequential use of distributed tools</a:t>
            </a:r>
          </a:p>
          <a:p>
            <a:pPr>
              <a:spcBef>
                <a:spcPts val="700"/>
              </a:spcBef>
              <a:buClr>
                <a:srgbClr val="004674"/>
              </a:buClr>
              <a:buSzPct val="70000"/>
              <a:buFont typeface="Wingdings" panose="05000000000000000000" pitchFamily="2" charset="2"/>
              <a:buChar char=""/>
            </a:pPr>
            <a:r>
              <a:rPr lang="en-US" altLang="en-US" sz="2800"/>
              <a:t>Incompatible input and output formats</a:t>
            </a:r>
          </a:p>
          <a:p>
            <a:pPr>
              <a:spcBef>
                <a:spcPts val="700"/>
              </a:spcBef>
              <a:buClr>
                <a:srgbClr val="004674"/>
              </a:buClr>
              <a:buSzPct val="70000"/>
              <a:buFont typeface="Wingdings" panose="05000000000000000000" pitchFamily="2" charset="2"/>
              <a:buChar char=""/>
            </a:pPr>
            <a:r>
              <a:rPr lang="en-US" altLang="en-US" sz="2800"/>
              <a:t>Challenging to record/reproduce/tweak</a:t>
            </a:r>
          </a:p>
          <a:p>
            <a:pPr lvl="1">
              <a:spcBef>
                <a:spcPts val="700"/>
              </a:spcBef>
              <a:buClr>
                <a:srgbClr val="004674"/>
              </a:buClr>
              <a:buSzPct val="70000"/>
              <a:buFont typeface="Wingdings" panose="05000000000000000000" pitchFamily="2" charset="2"/>
              <a:buChar char=""/>
            </a:pPr>
            <a:r>
              <a:rPr lang="en-US" altLang="en-US" sz="2800"/>
              <a:t>parameter selections</a:t>
            </a:r>
          </a:p>
          <a:p>
            <a:pPr lvl="1">
              <a:spcBef>
                <a:spcPts val="700"/>
              </a:spcBef>
              <a:buClr>
                <a:srgbClr val="004674"/>
              </a:buClr>
              <a:buSzPct val="70000"/>
              <a:buFont typeface="Wingdings" panose="05000000000000000000" pitchFamily="2" charset="2"/>
              <a:buChar char=""/>
            </a:pPr>
            <a:r>
              <a:rPr lang="en-US" altLang="en-US" sz="2800"/>
              <a:t>service selection</a:t>
            </a:r>
          </a:p>
          <a:p>
            <a:pPr lvl="1">
              <a:spcBef>
                <a:spcPts val="700"/>
              </a:spcBef>
              <a:buClr>
                <a:srgbClr val="004674"/>
              </a:buClr>
              <a:buSzPct val="70000"/>
              <a:buFont typeface="Wingdings" panose="05000000000000000000" pitchFamily="2" charset="2"/>
              <a:buChar char=""/>
            </a:pPr>
            <a:r>
              <a:rPr lang="en-US" altLang="en-US" sz="2800"/>
              <a:t>results of each step</a:t>
            </a:r>
          </a:p>
          <a:p>
            <a:pPr>
              <a:spcBef>
                <a:spcPts val="700"/>
              </a:spcBef>
              <a:buClr>
                <a:srgbClr val="004674"/>
              </a:buClr>
              <a:buSzPct val="70000"/>
              <a:buFont typeface="Wingdings" panose="05000000000000000000" pitchFamily="2" charset="2"/>
              <a:buChar char=""/>
            </a:pPr>
            <a:r>
              <a:rPr lang="en-US" altLang="en-US" sz="2800"/>
              <a:t>OK for one gene or one protein, but what about 10,000?</a:t>
            </a:r>
          </a:p>
          <a:p>
            <a:pPr lvl="1">
              <a:spcBef>
                <a:spcPts val="700"/>
              </a:spcBef>
              <a:buClr>
                <a:srgbClr val="004674"/>
              </a:buClr>
              <a:buSzPct val="70000"/>
              <a:buFont typeface="Wingdings" panose="05000000000000000000" pitchFamily="2" charset="2"/>
              <a:buChar char=""/>
            </a:pPr>
            <a:r>
              <a:rPr lang="en-US" altLang="en-US" sz="2800"/>
              <a:t>Analysing large data sets requires programmatic help</a:t>
            </a:r>
          </a:p>
          <a:p>
            <a:pPr>
              <a:spcBef>
                <a:spcPts val="700"/>
              </a:spcBef>
              <a:buClr>
                <a:srgbClr val="004674"/>
              </a:buClr>
              <a:buSzPct val="70000"/>
              <a:buFont typeface="Wingdings" panose="05000000000000000000" pitchFamily="2" charset="2"/>
              <a:buNone/>
            </a:pPr>
            <a:endParaRPr lang="en-US" altLang="en-US"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68538" y="-26988"/>
            <a:ext cx="6534150" cy="731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nchor="b"/>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3900" b="1">
                <a:solidFill>
                  <a:srgbClr val="004674"/>
                </a:solidFill>
              </a:rPr>
              <a:t>Workflow as a Solution</a:t>
            </a:r>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16463" y="908050"/>
            <a:ext cx="4060825" cy="52562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17412" name="Text Box 2"/>
          <p:cNvSpPr txBox="1">
            <a:spLocks noChangeArrowheads="1"/>
          </p:cNvSpPr>
          <p:nvPr/>
        </p:nvSpPr>
        <p:spPr bwMode="auto">
          <a:xfrm>
            <a:off x="250825" y="836613"/>
            <a:ext cx="4897438" cy="5399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3465A4"/>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lvl1pPr marL="341313" indent="-341313">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000000"/>
                </a:solidFill>
                <a:latin typeface="Calibri" panose="020F0502020204030204" pitchFamily="34" charset="0"/>
                <a:ea typeface="ＭＳ Ｐゴシック" panose="020B060007020508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Calibri" panose="020F0502020204030204" pitchFamily="34" charset="0"/>
                <a:ea typeface="ＭＳ Ｐゴシック" panose="020B0600070205080204" pitchFamily="34" charset="-128"/>
              </a:defRPr>
            </a:lvl2pPr>
            <a:lvl3pPr>
              <a:spcBef>
                <a:spcPts val="575"/>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600"/>
              </a:spcBef>
              <a:buClr>
                <a:srgbClr val="004674"/>
              </a:buClr>
              <a:buSzPct val="70000"/>
              <a:buFont typeface="Wingdings" panose="05000000000000000000" pitchFamily="2" charset="2"/>
              <a:buChar char=""/>
            </a:pPr>
            <a:r>
              <a:rPr lang="en-US" altLang="en-US" sz="2400"/>
              <a:t>Sophisticated analysis </a:t>
            </a:r>
            <a:r>
              <a:rPr lang="en-US" altLang="en-US" sz="2400" b="1"/>
              <a:t>pipeline</a:t>
            </a:r>
          </a:p>
          <a:p>
            <a:pPr eaLnBrk="1" hangingPunct="1">
              <a:lnSpc>
                <a:spcPct val="110000"/>
              </a:lnSpc>
              <a:spcBef>
                <a:spcPts val="600"/>
              </a:spcBef>
              <a:buClr>
                <a:srgbClr val="004674"/>
              </a:buClr>
              <a:buSzPct val="70000"/>
              <a:buFont typeface="Wingdings" panose="05000000000000000000" pitchFamily="2" charset="2"/>
              <a:buChar char=""/>
            </a:pPr>
            <a:r>
              <a:rPr lang="en-US" altLang="en-US" sz="2400" b="1"/>
              <a:t>Graphical</a:t>
            </a:r>
            <a:r>
              <a:rPr lang="en-US" altLang="en-US" sz="2400"/>
              <a:t> representation of executable analysis</a:t>
            </a:r>
          </a:p>
          <a:p>
            <a:pPr eaLnBrk="1" hangingPunct="1">
              <a:lnSpc>
                <a:spcPct val="110000"/>
              </a:lnSpc>
              <a:spcBef>
                <a:spcPts val="600"/>
              </a:spcBef>
              <a:buClr>
                <a:srgbClr val="004674"/>
              </a:buClr>
              <a:buSzPct val="70000"/>
              <a:buFont typeface="Wingdings" panose="05000000000000000000" pitchFamily="2" charset="2"/>
              <a:buChar char=""/>
            </a:pPr>
            <a:r>
              <a:rPr lang="en-US" altLang="en-US" sz="2400"/>
              <a:t>Combine a set of </a:t>
            </a:r>
            <a:r>
              <a:rPr lang="en-US" altLang="en-US" sz="2400" b="1"/>
              <a:t>services</a:t>
            </a:r>
            <a:r>
              <a:rPr lang="en-US" altLang="en-US" sz="2400"/>
              <a:t> to analyse or manage data (local or remote)</a:t>
            </a:r>
          </a:p>
          <a:p>
            <a:pPr eaLnBrk="1" hangingPunct="1">
              <a:lnSpc>
                <a:spcPct val="110000"/>
              </a:lnSpc>
              <a:spcBef>
                <a:spcPts val="600"/>
              </a:spcBef>
              <a:buClr>
                <a:srgbClr val="004674"/>
              </a:buClr>
              <a:buSzPct val="70000"/>
              <a:buFont typeface="Wingdings" panose="05000000000000000000" pitchFamily="2" charset="2"/>
              <a:buChar char=""/>
            </a:pPr>
            <a:r>
              <a:rPr lang="en-US" altLang="en-US" sz="2400"/>
              <a:t>Data </a:t>
            </a:r>
            <a:r>
              <a:rPr lang="en-US" altLang="en-US" sz="2400" b="1"/>
              <a:t>flow</a:t>
            </a:r>
            <a:r>
              <a:rPr lang="en-US" altLang="en-US" sz="2400"/>
              <a:t> from one service (boxes) to the next (connected with arrows)</a:t>
            </a:r>
          </a:p>
          <a:p>
            <a:pPr eaLnBrk="1" hangingPunct="1">
              <a:lnSpc>
                <a:spcPct val="110000"/>
              </a:lnSpc>
              <a:spcBef>
                <a:spcPts val="600"/>
              </a:spcBef>
              <a:buClr>
                <a:srgbClr val="004674"/>
              </a:buClr>
              <a:buSzPct val="70000"/>
              <a:buFont typeface="Wingdings" panose="05000000000000000000" pitchFamily="2" charset="2"/>
              <a:buChar char=""/>
            </a:pPr>
            <a:r>
              <a:rPr lang="en-US" altLang="en-US" sz="2400" b="1"/>
              <a:t>Iteration</a:t>
            </a:r>
            <a:r>
              <a:rPr lang="en-US" altLang="en-US" sz="2400"/>
              <a:t> – process multiple data items</a:t>
            </a:r>
          </a:p>
          <a:p>
            <a:pPr eaLnBrk="1" hangingPunct="1">
              <a:lnSpc>
                <a:spcPct val="110000"/>
              </a:lnSpc>
              <a:spcBef>
                <a:spcPts val="600"/>
              </a:spcBef>
              <a:buClr>
                <a:srgbClr val="004674"/>
              </a:buClr>
              <a:buSzPct val="70000"/>
              <a:buFont typeface="Wingdings" panose="05000000000000000000" pitchFamily="2" charset="2"/>
              <a:buChar char=""/>
            </a:pPr>
            <a:r>
              <a:rPr lang="en-US" altLang="en-US" sz="2400"/>
              <a:t>Automation – </a:t>
            </a:r>
            <a:r>
              <a:rPr lang="en-US" altLang="en-US" sz="2400" b="1"/>
              <a:t>rerun</a:t>
            </a:r>
            <a:r>
              <a:rPr lang="en-US" altLang="en-US" sz="2400"/>
              <a:t> workflow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1188" y="762000"/>
            <a:ext cx="7489825" cy="579438"/>
          </a:xfrm>
        </p:spPr>
        <p:txBody>
          <a:bodyPr/>
          <a:lstStyle/>
          <a:p>
            <a:r>
              <a:rPr lang="en-US" altLang="en-US" dirty="0" smtClean="0">
                <a:latin typeface="+mn-lt"/>
              </a:rPr>
              <a:t>Example Taverna Workflow</a:t>
            </a:r>
          </a:p>
        </p:txBody>
      </p:sp>
      <p:sp>
        <p:nvSpPr>
          <p:cNvPr id="19459" name="Content Placeholder 3"/>
          <p:cNvSpPr>
            <a:spLocks noGrp="1"/>
          </p:cNvSpPr>
          <p:nvPr>
            <p:ph sz="half" idx="2"/>
          </p:nvPr>
        </p:nvSpPr>
        <p:spPr>
          <a:xfrm>
            <a:off x="4659692" y="1341438"/>
            <a:ext cx="4495800" cy="5183906"/>
          </a:xfrm>
        </p:spPr>
        <p:txBody>
          <a:bodyPr/>
          <a:lstStyle/>
          <a:p>
            <a:pPr marL="0" indent="0"/>
            <a:r>
              <a:rPr lang="en-US" altLang="en-US" sz="2800" b="1" dirty="0" smtClean="0"/>
              <a:t>Workflow</a:t>
            </a:r>
            <a:r>
              <a:rPr lang="en-US" altLang="en-US" sz="2800" dirty="0" smtClean="0"/>
              <a:t>: Get the weather forecast of the day given the city and the country</a:t>
            </a:r>
          </a:p>
          <a:p>
            <a:pPr marL="0" indent="0"/>
            <a:r>
              <a:rPr lang="en-US" altLang="en-US" sz="2800" dirty="0" smtClean="0"/>
              <a:t>Green box is a </a:t>
            </a:r>
            <a:r>
              <a:rPr lang="en-US" altLang="en-US" sz="2800" b="1" dirty="0" smtClean="0"/>
              <a:t>Web Service</a:t>
            </a:r>
          </a:p>
          <a:p>
            <a:pPr marL="0" indent="0"/>
            <a:r>
              <a:rPr lang="en-US" altLang="en-US" sz="2800" dirty="0" smtClean="0"/>
              <a:t>Purple boxes are local </a:t>
            </a:r>
            <a:r>
              <a:rPr lang="en-US" altLang="en-US" sz="2800" b="1" dirty="0" smtClean="0"/>
              <a:t>XML</a:t>
            </a:r>
            <a:r>
              <a:rPr lang="en-US" altLang="en-US" sz="2800" dirty="0" smtClean="0"/>
              <a:t> services to assemble/ extract XML</a:t>
            </a:r>
          </a:p>
          <a:p>
            <a:pPr marL="0" indent="0"/>
            <a:r>
              <a:rPr lang="en-US" altLang="en-US" sz="2800" dirty="0" smtClean="0"/>
              <a:t>Blue boxes are workflow </a:t>
            </a:r>
            <a:r>
              <a:rPr lang="en-US" altLang="en-US" sz="2800" b="1" dirty="0" smtClean="0"/>
              <a:t>input</a:t>
            </a:r>
            <a:r>
              <a:rPr lang="en-US" altLang="en-US" sz="2800" dirty="0" smtClean="0"/>
              <a:t> and </a:t>
            </a:r>
            <a:r>
              <a:rPr lang="en-US" altLang="en-US" sz="2800" b="1" dirty="0" smtClean="0"/>
              <a:t>output</a:t>
            </a:r>
            <a:r>
              <a:rPr lang="en-US" altLang="en-US" sz="2800" dirty="0" smtClean="0"/>
              <a:t> ports </a:t>
            </a:r>
          </a:p>
          <a:p>
            <a:pPr marL="0" indent="0"/>
            <a:r>
              <a:rPr lang="en-US" altLang="en-US" sz="2800" dirty="0" smtClean="0"/>
              <a:t>Arrows define the direction of </a:t>
            </a:r>
            <a:r>
              <a:rPr lang="en-US" altLang="en-US" sz="2800" b="1" dirty="0" smtClean="0"/>
              <a:t>data flow</a:t>
            </a:r>
          </a:p>
        </p:txBody>
      </p:sp>
      <p:pic>
        <p:nvPicPr>
          <p:cNvPr id="19460"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520825"/>
            <a:ext cx="4194175" cy="5108575"/>
          </a:xfrm>
          <a:prstGeom prst="rect">
            <a:avLst/>
          </a:prstGeom>
          <a:noFill/>
          <a:ln w="952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4885</TotalTime>
  <Words>2210</Words>
  <Application>Microsoft Office PowerPoint</Application>
  <PresentationFormat>On-screen Show (4:3)</PresentationFormat>
  <Paragraphs>434</Paragraphs>
  <Slides>41</Slides>
  <Notes>41</Notes>
  <HiddenSlides>8</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41</vt:i4>
      </vt:variant>
    </vt:vector>
  </HeadingPairs>
  <TitlesOfParts>
    <vt:vector size="46" baseType="lpstr">
      <vt:lpstr>宋体</vt:lpstr>
      <vt:lpstr>ＭＳ Ｐゴシック</vt:lpstr>
      <vt:lpstr>Calibri</vt:lpstr>
      <vt:lpstr>Arial Narrow</vt:lpstr>
      <vt:lpstr>Office Theme</vt:lpstr>
      <vt:lpstr>Slide 1</vt:lpstr>
      <vt:lpstr>Slide 2</vt:lpstr>
      <vt:lpstr>Slide 3</vt:lpstr>
      <vt:lpstr>Slide 4</vt:lpstr>
      <vt:lpstr>Slide 5</vt:lpstr>
      <vt:lpstr>Slide 6</vt:lpstr>
      <vt:lpstr>Slide 7</vt:lpstr>
      <vt:lpstr>Slide 8</vt:lpstr>
      <vt:lpstr>Example Taverna Workflow</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Wolstencroft</dc:creator>
  <cp:lastModifiedBy>Aleksandra Pawlik</cp:lastModifiedBy>
  <cp:revision>228</cp:revision>
  <cp:lastPrinted>1601-01-01T00:00:00Z</cp:lastPrinted>
  <dcterms:created xsi:type="dcterms:W3CDTF">2015-01-22T10:03:37Z</dcterms:created>
  <dcterms:modified xsi:type="dcterms:W3CDTF">2015-01-22T10:03:53Z</dcterms:modified>
</cp:coreProperties>
</file>