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s/slide14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4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7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56" r:id="rId13"/>
    <p:sldId id="258" r:id="rId14"/>
    <p:sldId id="259" r:id="rId15"/>
    <p:sldId id="260" r:id="rId16"/>
    <p:sldId id="262" r:id="rId17"/>
    <p:sldId id="263" r:id="rId18"/>
    <p:sldId id="261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3300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4" d="100"/>
          <a:sy n="94" d="100"/>
        </p:scale>
        <p:origin x="-7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manlogo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1913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4"/>
          <p:cNvSpPr/>
          <p:nvPr/>
        </p:nvSpPr>
        <p:spPr>
          <a:xfrm>
            <a:off x="0" y="1285875"/>
            <a:ext cx="9144000" cy="21431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0" y="1285875"/>
            <a:ext cx="9144000" cy="214313"/>
            <a:chOff x="0" y="1285860"/>
            <a:chExt cx="9144000" cy="214314"/>
          </a:xfrm>
        </p:grpSpPr>
        <p:sp>
          <p:nvSpPr>
            <p:cNvPr id="8" name="Rectangle 7"/>
            <p:cNvSpPr/>
            <p:nvPr/>
          </p:nvSpPr>
          <p:spPr>
            <a:xfrm>
              <a:off x="0" y="1285860"/>
              <a:ext cx="642938" cy="214314"/>
            </a:xfrm>
            <a:prstGeom prst="rect">
              <a:avLst/>
            </a:prstGeom>
            <a:solidFill>
              <a:schemeClr val="accent2"/>
            </a:solidFill>
            <a:ln w="50800" cap="rnd" cmpd="dbl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" name="Rectangle 20"/>
            <p:cNvSpPr/>
            <p:nvPr userDrawn="1"/>
          </p:nvSpPr>
          <p:spPr>
            <a:xfrm>
              <a:off x="571500" y="1285860"/>
              <a:ext cx="8572500" cy="214314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shade val="67500"/>
                    <a:satMod val="115000"/>
                  </a:schemeClr>
                </a:gs>
              </a:gsLst>
              <a:lin ang="8100000" scaled="1"/>
              <a:tileRect/>
            </a:gradFill>
            <a:ln w="50800" cap="rnd" cmpd="dbl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12" name="Rectangle 25"/>
          <p:cNvSpPr/>
          <p:nvPr/>
        </p:nvSpPr>
        <p:spPr>
          <a:xfrm>
            <a:off x="0" y="6786563"/>
            <a:ext cx="9144000" cy="71437"/>
          </a:xfrm>
          <a:prstGeom prst="rect">
            <a:avLst/>
          </a:prstGeom>
          <a:gradFill>
            <a:gsLst>
              <a:gs pos="60000">
                <a:schemeClr val="accent4"/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50C765-EAC9-6341-8AF9-07631B78A666}" type="datetimeFigureOut">
              <a:rPr lang="en-US" smtClean="0"/>
              <a:pPr/>
              <a:t>9/6/13</a:t>
            </a:fld>
            <a:endParaRPr lang="en-US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6511A0F-9454-B74E-B3B9-2CBBB089A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pic>
        <p:nvPicPr>
          <p:cNvPr id="17" name="Picture 8" descr="H:\home\tom\Desktop\t2cog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67328" y="1"/>
            <a:ext cx="476671" cy="476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991513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20860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C765-EAC9-6341-8AF9-07631B78A666}" type="datetimeFigureOut">
              <a:rPr lang="en-US" smtClean="0"/>
              <a:pPr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11A0F-9454-B74E-B3B9-2CBBB089A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-26988"/>
            <a:ext cx="7111008" cy="115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19574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59000">
              <a:schemeClr val="bg2"/>
            </a:gs>
            <a:gs pos="100000">
              <a:schemeClr val="accent5">
                <a:lumMod val="20000"/>
                <a:lumOff val="80000"/>
                <a:alpha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" name="Date Placeholder 7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fld id="{BF50C765-EAC9-6341-8AF9-07631B78A666}" type="datetimeFigureOut">
              <a:rPr lang="en-US" smtClean="0"/>
              <a:pPr/>
              <a:t>9/6/13</a:t>
            </a:fld>
            <a:endParaRPr lang="en-US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0" y="1285875"/>
            <a:ext cx="533400" cy="244475"/>
          </a:xfrm>
          <a:prstGeom prst="rect">
            <a:avLst/>
          </a:prstGeom>
        </p:spPr>
        <p:txBody>
          <a:bodyPr vert="horz" rtlCol="0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fld id="{86511A0F-9454-B74E-B3B9-2CBBB089A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</p:sldLayoutIdLst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 kern="1200">
          <a:ln>
            <a:solidFill>
              <a:schemeClr val="accent5">
                <a:lumMod val="75000"/>
              </a:schemeClr>
            </a:solidFill>
          </a:ln>
          <a:solidFill>
            <a:schemeClr val="tx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A5C24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009EE0"/>
        </a:buClr>
        <a:buSzPct val="65000"/>
        <a:buFont typeface="Wingdings" pitchFamily="2" charset="2"/>
        <a:buChar char="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 kern="120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9pPr>
          </a:lstStyle>
          <a:p>
            <a:pPr defTabSz="914400"/>
            <a:r>
              <a:rPr lang="en-GB" dirty="0" smtClean="0"/>
              <a:t>An Introduction to </a:t>
            </a:r>
            <a:r>
              <a:rPr lang="en-US" dirty="0" err="1"/>
              <a:t>Taverna</a:t>
            </a:r>
            <a:r>
              <a:rPr lang="en-US" dirty="0"/>
              <a:t> Components</a:t>
            </a:r>
            <a:endParaRPr lang="en-GB" dirty="0" smtClean="0"/>
          </a:p>
        </p:txBody>
      </p:sp>
      <p:sp>
        <p:nvSpPr>
          <p:cNvPr id="7" name="Rectangle 3"/>
          <p:cNvSpPr txBox="1">
            <a:spLocks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5C24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9EE0"/>
              </a:buClr>
              <a:buSzPct val="65000"/>
              <a:buFont typeface="Wingdings" pitchFamily="2" charset="2"/>
              <a:buChar char="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defTabSz="914400">
              <a:buNone/>
            </a:pPr>
            <a:r>
              <a:rPr lang="en-GB" sz="3200" dirty="0" smtClean="0">
                <a:solidFill>
                  <a:schemeClr val="hlink"/>
                </a:solidFill>
              </a:rPr>
              <a:t> Aleksandra </a:t>
            </a:r>
            <a:r>
              <a:rPr lang="en-GB" sz="3200" dirty="0" err="1" smtClean="0">
                <a:solidFill>
                  <a:schemeClr val="hlink"/>
                </a:solidFill>
              </a:rPr>
              <a:t>Pawlik</a:t>
            </a:r>
            <a:endParaRPr lang="en-GB" sz="3200" dirty="0" smtClean="0">
              <a:solidFill>
                <a:schemeClr val="hlink"/>
              </a:solidFill>
            </a:endParaRPr>
          </a:p>
          <a:p>
            <a:pPr marL="0" indent="0" algn="r" defTabSz="914400">
              <a:buNone/>
            </a:pPr>
            <a:r>
              <a:rPr lang="en-GB" sz="3200" dirty="0" smtClean="0">
                <a:solidFill>
                  <a:schemeClr val="hlink"/>
                </a:solidFill>
              </a:rPr>
              <a:t>University of Manchester</a:t>
            </a:r>
          </a:p>
        </p:txBody>
      </p:sp>
      <p:pic>
        <p:nvPicPr>
          <p:cNvPr id="8" name="Picture 8" descr="H:\home\tom\Desktop\t2cog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65694"/>
            <a:ext cx="10001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H:\home\tom\Desktop\mygrid_large_masthea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7629" r="8438"/>
          <a:stretch>
            <a:fillRect/>
          </a:stretch>
        </p:blipFill>
        <p:spPr bwMode="auto">
          <a:xfrm>
            <a:off x="4427984" y="186959"/>
            <a:ext cx="31432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04989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1692275" y="-26988"/>
            <a:ext cx="7110413" cy="1152526"/>
          </a:xfrm>
        </p:spPr>
        <p:txBody>
          <a:bodyPr/>
          <a:lstStyle/>
          <a:p>
            <a:r>
              <a:rPr lang="en-GB" smtClean="0"/>
              <a:t>Semantic annotation</a:t>
            </a:r>
          </a:p>
        </p:txBody>
      </p:sp>
      <p:pic>
        <p:nvPicPr>
          <p:cNvPr id="16387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738" y="1341438"/>
            <a:ext cx="455295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2788" y="2522538"/>
            <a:ext cx="30099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3150" y="4437063"/>
            <a:ext cx="6259513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80920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692275" y="-26988"/>
            <a:ext cx="7110413" cy="1152526"/>
          </a:xfrm>
        </p:spPr>
        <p:txBody>
          <a:bodyPr/>
          <a:lstStyle/>
          <a:p>
            <a:r>
              <a:rPr lang="en-GB" smtClean="0"/>
              <a:t>Effect on workflows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3200" dirty="0" smtClean="0">
                <a:ea typeface="WenQuanYi Micro Hei" charset="0"/>
              </a:rPr>
              <a:t>Use of components will allow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Component developers to work on the component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Component users to upgrade (or revert) the component versions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A workflow to remain ‘unchanged’ (if the component interfaces remain the same)</a:t>
            </a:r>
          </a:p>
          <a:p>
            <a:pPr marL="985838" lvl="2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1800" dirty="0">
                <a:ea typeface="WenQuanYi Micro Hei" charset="0"/>
              </a:rPr>
              <a:t>Powerful and dangerous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Proxies for components (re-run and re-play)</a:t>
            </a: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endParaRPr lang="en-US" sz="3200" dirty="0" smtClean="0">
              <a:ea typeface="WenQuanYi Micro Hei" charset="0"/>
            </a:endParaRP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3200" dirty="0" smtClean="0">
                <a:ea typeface="WenQuanYi Micro Hei" charset="0"/>
              </a:rPr>
              <a:t>Components are “black boxes” in the workflow and workflow runs</a:t>
            </a:r>
          </a:p>
          <a:p>
            <a:pPr>
              <a:defRPr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02996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Taverna</a:t>
            </a:r>
            <a:r>
              <a:rPr lang="en-US" dirty="0" smtClean="0"/>
              <a:t> Components in practice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562800" cy="4572000"/>
          </a:xfrm>
        </p:spPr>
        <p:txBody>
          <a:bodyPr/>
          <a:lstStyle/>
          <a:p>
            <a:r>
              <a:rPr lang="en-US" sz="2400" dirty="0" smtClean="0"/>
              <a:t>In this exercise we will create a component which removes duplicate words from a string</a:t>
            </a:r>
          </a:p>
          <a:p>
            <a:r>
              <a:rPr lang="en-US" sz="2400" dirty="0" smtClean="0"/>
              <a:t>First, we need to install the components plugin </a:t>
            </a:r>
          </a:p>
          <a:p>
            <a:r>
              <a:rPr lang="en-US" sz="2400" dirty="0" smtClean="0"/>
              <a:t>Select “Updates and plugins” from the “Advanced” menu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70366" y="4149080"/>
            <a:ext cx="6584217" cy="2156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Taverna</a:t>
            </a:r>
            <a:r>
              <a:rPr lang="en-US" dirty="0"/>
              <a:t> Components in practice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562800" cy="4572000"/>
          </a:xfrm>
        </p:spPr>
        <p:txBody>
          <a:bodyPr/>
          <a:lstStyle/>
          <a:p>
            <a:r>
              <a:rPr lang="en-US" sz="2400" dirty="0" smtClean="0"/>
              <a:t>Search for the plugins – you should be able to find “Component </a:t>
            </a:r>
            <a:r>
              <a:rPr lang="en-US" sz="2400" dirty="0" err="1" smtClean="0"/>
              <a:t>Taverna</a:t>
            </a:r>
            <a:r>
              <a:rPr lang="en-US" sz="2400" dirty="0" smtClean="0"/>
              <a:t> plugin” and install it</a:t>
            </a:r>
          </a:p>
          <a:p>
            <a:r>
              <a:rPr lang="en-US" sz="2400" dirty="0" smtClean="0"/>
              <a:t>Restart </a:t>
            </a:r>
            <a:r>
              <a:rPr lang="en-US" sz="2400" dirty="0" err="1" smtClean="0"/>
              <a:t>Taverna</a:t>
            </a:r>
            <a:endParaRPr lang="en-GB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050415"/>
            <a:ext cx="4858070" cy="3486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H="1">
            <a:off x="4283968" y="2780928"/>
            <a:ext cx="2160240" cy="3456384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41684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Taverna</a:t>
            </a:r>
            <a:r>
              <a:rPr lang="en-US" dirty="0"/>
              <a:t> Components in practice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562800" cy="4572000"/>
          </a:xfrm>
        </p:spPr>
        <p:txBody>
          <a:bodyPr/>
          <a:lstStyle/>
          <a:p>
            <a:r>
              <a:rPr lang="en-US" sz="2400" dirty="0" smtClean="0"/>
              <a:t>Now in the menu you should have a new option “Components” </a:t>
            </a:r>
          </a:p>
          <a:p>
            <a:r>
              <a:rPr lang="en-US" sz="2400" dirty="0" smtClean="0"/>
              <a:t>Select “Create family”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708920"/>
            <a:ext cx="3800475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97757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Taverna</a:t>
            </a:r>
            <a:r>
              <a:rPr lang="en-US" dirty="0"/>
              <a:t> Components in practice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354888" cy="4572000"/>
          </a:xfrm>
        </p:spPr>
        <p:txBody>
          <a:bodyPr/>
          <a:lstStyle/>
          <a:p>
            <a:r>
              <a:rPr lang="en-US" sz="2400" dirty="0" smtClean="0"/>
              <a:t>In the pop-up window set the registry to local</a:t>
            </a:r>
          </a:p>
          <a:p>
            <a:r>
              <a:rPr lang="en-US" sz="2400" dirty="0" smtClean="0"/>
              <a:t>Enter the family name (“</a:t>
            </a:r>
            <a:r>
              <a:rPr lang="en-US" sz="2400" dirty="0" err="1" smtClean="0"/>
              <a:t>ProcessString</a:t>
            </a:r>
            <a:r>
              <a:rPr lang="en-US" sz="2400" dirty="0" smtClean="0"/>
              <a:t>”)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636912"/>
            <a:ext cx="4384948" cy="2831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56689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Taverna</a:t>
            </a:r>
            <a:r>
              <a:rPr lang="en-US" dirty="0"/>
              <a:t> Components in practice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9512" y="1589567"/>
            <a:ext cx="8784976" cy="4572000"/>
          </a:xfrm>
        </p:spPr>
        <p:txBody>
          <a:bodyPr/>
          <a:lstStyle/>
          <a:p>
            <a:r>
              <a:rPr lang="en-US" sz="2400" dirty="0" smtClean="0"/>
              <a:t>Add a local service “Split string into string list by regular expression” (from ‘text’)</a:t>
            </a:r>
          </a:p>
          <a:p>
            <a:r>
              <a:rPr lang="en-US" sz="2400" dirty="0" smtClean="0"/>
              <a:t>Add the input port and set the regular expression to space </a:t>
            </a:r>
          </a:p>
          <a:p>
            <a:r>
              <a:rPr lang="en-US" sz="2400" dirty="0" smtClean="0"/>
              <a:t>Add a local service “Remove string duplicates” (from ‘list’)</a:t>
            </a:r>
          </a:p>
          <a:p>
            <a:r>
              <a:rPr lang="en-US" sz="2400" dirty="0" smtClean="0"/>
              <a:t>Connect the output from </a:t>
            </a:r>
            <a:r>
              <a:rPr lang="en-US" sz="2400" dirty="0"/>
              <a:t>“Split string into string list by regular expression” </a:t>
            </a:r>
            <a:r>
              <a:rPr lang="en-US" sz="2400" dirty="0" smtClean="0"/>
              <a:t>with the input of </a:t>
            </a:r>
            <a:r>
              <a:rPr lang="en-US" sz="2400" dirty="0"/>
              <a:t>“Remove string duplicates” </a:t>
            </a:r>
            <a:endParaRPr lang="en-US" sz="2400" dirty="0" smtClean="0"/>
          </a:p>
          <a:p>
            <a:r>
              <a:rPr lang="en-US" sz="2400" dirty="0" smtClean="0"/>
              <a:t>Add a local service “Merge String List to a String” and connect its input with the </a:t>
            </a:r>
            <a:r>
              <a:rPr lang="en-US" sz="2400" dirty="0"/>
              <a:t>“Remove string duplicates” </a:t>
            </a:r>
            <a:r>
              <a:rPr lang="en-US" sz="2400" dirty="0" smtClean="0"/>
              <a:t>output and set the </a:t>
            </a:r>
            <a:endParaRPr lang="en-US" sz="2400" dirty="0"/>
          </a:p>
          <a:p>
            <a:endParaRPr lang="en-US" sz="2400" dirty="0" smtClean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566890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Taverna</a:t>
            </a:r>
            <a:r>
              <a:rPr lang="en-US" dirty="0"/>
              <a:t> Components in practice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700808"/>
            <a:ext cx="4032448" cy="501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56689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Taverna</a:t>
            </a:r>
            <a:r>
              <a:rPr lang="en-US" dirty="0"/>
              <a:t> Components in practice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562800" cy="4572000"/>
          </a:xfrm>
        </p:spPr>
        <p:txBody>
          <a:bodyPr/>
          <a:lstStyle/>
          <a:p>
            <a:r>
              <a:rPr lang="en-US" sz="2100" dirty="0" smtClean="0"/>
              <a:t>Select “Create component” from the “Components” menu</a:t>
            </a:r>
          </a:p>
          <a:p>
            <a:r>
              <a:rPr lang="en-US" sz="2100" dirty="0" smtClean="0"/>
              <a:t>Provide a name for the component (Remove duplicates)</a:t>
            </a:r>
          </a:p>
          <a:p>
            <a:endParaRPr lang="en-US" sz="2100" dirty="0"/>
          </a:p>
          <a:p>
            <a:endParaRPr lang="en-US" sz="2100" dirty="0" smtClean="0"/>
          </a:p>
          <a:p>
            <a:endParaRPr lang="en-US" sz="2100" dirty="0"/>
          </a:p>
          <a:p>
            <a:endParaRPr lang="en-US" sz="2100" dirty="0" smtClean="0"/>
          </a:p>
          <a:p>
            <a:r>
              <a:rPr lang="en-US" sz="2100" dirty="0" smtClean="0"/>
              <a:t>You should see a pink ribbon at the top</a:t>
            </a:r>
          </a:p>
          <a:p>
            <a:endParaRPr lang="en-GB" sz="2100" dirty="0" smtClean="0"/>
          </a:p>
          <a:p>
            <a:endParaRPr lang="en-US" sz="2100" dirty="0" smtClean="0"/>
          </a:p>
          <a:p>
            <a:r>
              <a:rPr lang="en-US" sz="2100" dirty="0" smtClean="0"/>
              <a:t>Save the component. You will see a warning message – it pops up because the component is not annotated. We can annotate it in the component details.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90725" y="2420888"/>
            <a:ext cx="51625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581128"/>
            <a:ext cx="5457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56689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>
          <a:xfrm>
            <a:off x="1692275" y="-26988"/>
            <a:ext cx="7110413" cy="1152526"/>
          </a:xfrm>
        </p:spPr>
        <p:txBody>
          <a:bodyPr/>
          <a:lstStyle/>
          <a:p>
            <a:r>
              <a:rPr lang="en-US" smtClean="0"/>
              <a:t>What is a component?</a:t>
            </a:r>
            <a:endParaRPr lang="en-GB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2800" dirty="0" smtClean="0">
                <a:ea typeface="WenQuanYi Micro Hei" charset="0"/>
              </a:rPr>
              <a:t>Something that can be put into a workflow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Well described - what the component does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Behaves “well” - conforms to agreed good practice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Curated - someone looks after it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Produces and consumes data in agreed formats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Fails in described ways - meaningful error messages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Produces agreed type of </a:t>
            </a:r>
            <a:r>
              <a:rPr lang="en-GB" sz="2400" dirty="0" smtClean="0">
                <a:ea typeface="WenQuanYi Micro Hei" charset="0"/>
              </a:rPr>
              <a:t>provenance</a:t>
            </a:r>
            <a:endParaRPr lang="en-US" sz="2400" dirty="0" smtClean="0">
              <a:ea typeface="WenQuanYi Micro Hei" charset="0"/>
            </a:endParaRP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2800" dirty="0" smtClean="0">
                <a:ea typeface="WenQuanYi Micro Hei" charset="0"/>
              </a:rPr>
              <a:t>Documentation</a:t>
            </a: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2800" dirty="0" smtClean="0">
                <a:ea typeface="WenQuanYi Micro Hei" charset="0"/>
              </a:rPr>
              <a:t>Example usage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90108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692275" y="-26988"/>
            <a:ext cx="7110413" cy="1152526"/>
          </a:xfrm>
        </p:spPr>
        <p:txBody>
          <a:bodyPr/>
          <a:lstStyle/>
          <a:p>
            <a:r>
              <a:rPr lang="en-US" smtClean="0"/>
              <a:t>Usefulness of components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Clr>
                <a:srgbClr val="000000"/>
              </a:buClr>
              <a:buFontTx/>
              <a:buChar char="•"/>
              <a:defRPr/>
            </a:pPr>
            <a:r>
              <a:rPr lang="en-US" dirty="0" smtClean="0">
                <a:ea typeface="WenQuanYi Micro Hei" charset="0"/>
              </a:rPr>
              <a:t>Hide complexity</a:t>
            </a:r>
          </a:p>
          <a:p>
            <a:pPr marL="341313" indent="-341313">
              <a:buClr>
                <a:srgbClr val="000000"/>
              </a:buClr>
              <a:buFontTx/>
              <a:buChar char="•"/>
              <a:defRPr/>
            </a:pPr>
            <a:r>
              <a:rPr lang="en-US" dirty="0" smtClean="0">
                <a:ea typeface="WenQuanYi Micro Hei" charset="0"/>
              </a:rPr>
              <a:t>Predictable good </a:t>
            </a:r>
            <a:r>
              <a:rPr lang="en-US" dirty="0" err="1" smtClean="0">
                <a:ea typeface="WenQuanYi Micro Hei" charset="0"/>
              </a:rPr>
              <a:t>behaviour</a:t>
            </a:r>
            <a:endParaRPr lang="en-US" dirty="0" smtClean="0">
              <a:ea typeface="WenQuanYi Micro Hei" charset="0"/>
            </a:endParaRPr>
          </a:p>
          <a:p>
            <a:pPr marL="341313" indent="-341313">
              <a:buClr>
                <a:srgbClr val="000000"/>
              </a:buClr>
              <a:buFontTx/>
              <a:buChar char="•"/>
              <a:defRPr/>
            </a:pPr>
            <a:r>
              <a:rPr lang="en-US" dirty="0" smtClean="0">
                <a:ea typeface="WenQuanYi Micro Hei" charset="0"/>
              </a:rPr>
              <a:t>Guaranteed to work together</a:t>
            </a:r>
          </a:p>
          <a:p>
            <a:pPr marL="341313" indent="-341313">
              <a:buClr>
                <a:srgbClr val="000000"/>
              </a:buClr>
              <a:buFontTx/>
              <a:buChar char="•"/>
              <a:defRPr/>
            </a:pPr>
            <a:r>
              <a:rPr lang="en-US" dirty="0" smtClean="0">
                <a:ea typeface="WenQuanYi Micro Hei" charset="0"/>
              </a:rPr>
              <a:t>Can (in theory) check that data in a run conforms to the component specification</a:t>
            </a:r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4604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692275" y="-26988"/>
            <a:ext cx="7110413" cy="1152526"/>
          </a:xfrm>
        </p:spPr>
        <p:txBody>
          <a:bodyPr/>
          <a:lstStyle/>
          <a:p>
            <a:r>
              <a:rPr lang="en-US" smtClean="0"/>
              <a:t>What is the agreement?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2800" dirty="0" smtClean="0">
                <a:ea typeface="WenQuanYi Micro Hei" charset="0"/>
              </a:rPr>
              <a:t>The agreement is a condition of being in a “component family”</a:t>
            </a: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2800" dirty="0" smtClean="0">
                <a:ea typeface="WenQuanYi Micro Hei" charset="0"/>
              </a:rPr>
              <a:t>Different domains, or even different uses within a domain, have different agreements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Astronomical data is not in the same formats as biodiversity data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Digital library components do not do the same tasks as biodiversity </a:t>
            </a:r>
            <a:r>
              <a:rPr lang="en-GB" sz="2400" dirty="0" smtClean="0">
                <a:ea typeface="WenQuanYi Micro Hei" charset="0"/>
              </a:rPr>
              <a:t>components</a:t>
            </a:r>
            <a:endParaRPr lang="en-US" sz="2400" dirty="0" smtClean="0">
              <a:ea typeface="WenQuanYi Micro Hei" charset="0"/>
            </a:endParaRP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2800" dirty="0" smtClean="0">
                <a:ea typeface="WenQuanYi Micro Hei" charset="0"/>
              </a:rPr>
              <a:t>Agreement is formalized as a “component profile”</a:t>
            </a:r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97694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692275" y="-26988"/>
            <a:ext cx="7110413" cy="1152526"/>
          </a:xfrm>
        </p:spPr>
        <p:txBody>
          <a:bodyPr/>
          <a:lstStyle/>
          <a:p>
            <a:r>
              <a:rPr lang="en-US" smtClean="0"/>
              <a:t>Implementation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dirty="0" smtClean="0">
                <a:ea typeface="WenQuanYi Micro Hei" charset="0"/>
              </a:rPr>
              <a:t>A component family is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dirty="0">
                <a:ea typeface="WenQuanYi Micro Hei" charset="0"/>
              </a:rPr>
              <a:t>a pack on </a:t>
            </a:r>
            <a:r>
              <a:rPr lang="en-GB" dirty="0" err="1">
                <a:ea typeface="WenQuanYi Micro Hei" charset="0"/>
              </a:rPr>
              <a:t>myExperiment</a:t>
            </a:r>
            <a:r>
              <a:rPr lang="en-GB" dirty="0">
                <a:ea typeface="WenQuanYi Micro Hei" charset="0"/>
              </a:rPr>
              <a:t>, or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dirty="0">
                <a:ea typeface="WenQuanYi Micro Hei" charset="0"/>
              </a:rPr>
              <a:t>a directory on your local </a:t>
            </a:r>
            <a:r>
              <a:rPr lang="en-GB" dirty="0" smtClean="0">
                <a:ea typeface="WenQuanYi Micro Hei" charset="0"/>
              </a:rPr>
              <a:t>machine</a:t>
            </a:r>
            <a:endParaRPr lang="en-US" dirty="0" smtClean="0">
              <a:ea typeface="WenQuanYi Micro Hei" charset="0"/>
            </a:endParaRP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dirty="0" smtClean="0">
                <a:ea typeface="WenQuanYi Micro Hei" charset="0"/>
              </a:rPr>
              <a:t>A component is defined by a workflow (in a pack) in a component family pack</a:t>
            </a: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dirty="0" smtClean="0">
                <a:ea typeface="WenQuanYi Micro Hei" charset="0"/>
              </a:rPr>
              <a:t>Components are versioned by the </a:t>
            </a:r>
            <a:r>
              <a:rPr lang="en-US" dirty="0" err="1" smtClean="0">
                <a:ea typeface="WenQuanYi Micro Hei" charset="0"/>
              </a:rPr>
              <a:t>myExperiment’s</a:t>
            </a:r>
            <a:r>
              <a:rPr lang="en-US" dirty="0" smtClean="0">
                <a:ea typeface="WenQuanYi Micro Hei" charset="0"/>
              </a:rPr>
              <a:t> versioning</a:t>
            </a: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dirty="0" smtClean="0">
                <a:ea typeface="WenQuanYi Micro Hei" charset="0"/>
              </a:rPr>
              <a:t>Semantic annotations are stored in RDF as part of the workflow definition</a:t>
            </a: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dirty="0" smtClean="0">
                <a:ea typeface="WenQuanYi Micro Hei" charset="0"/>
              </a:rPr>
              <a:t>Collated semantics, including workflow structure, are combined on </a:t>
            </a:r>
            <a:r>
              <a:rPr lang="en-US" dirty="0" err="1" smtClean="0">
                <a:ea typeface="WenQuanYi Micro Hei" charset="0"/>
              </a:rPr>
              <a:t>myExperiment</a:t>
            </a:r>
            <a:r>
              <a:rPr lang="en-US" dirty="0" smtClean="0">
                <a:ea typeface="WenQuanYi Micro Hei" charset="0"/>
              </a:rPr>
              <a:t>.</a:t>
            </a:r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04866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547813" y="333375"/>
            <a:ext cx="7110412" cy="1150938"/>
          </a:xfrm>
        </p:spPr>
        <p:txBody>
          <a:bodyPr/>
          <a:lstStyle/>
          <a:p>
            <a:r>
              <a:rPr lang="en-GB" smtClean="0"/>
              <a:t>Implementation</a:t>
            </a:r>
          </a:p>
        </p:txBody>
      </p:sp>
      <p:pic>
        <p:nvPicPr>
          <p:cNvPr id="1024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454150"/>
            <a:ext cx="455295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12443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692275" y="-26988"/>
            <a:ext cx="7110413" cy="1152526"/>
          </a:xfrm>
        </p:spPr>
        <p:txBody>
          <a:bodyPr/>
          <a:lstStyle/>
          <a:p>
            <a:r>
              <a:rPr lang="en-US" smtClean="0"/>
              <a:t>Component pack</a:t>
            </a:r>
            <a:endParaRPr lang="en-GB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Clr>
                <a:srgbClr val="000000"/>
              </a:buClr>
              <a:buFontTx/>
              <a:buChar char="•"/>
            </a:pPr>
            <a:r>
              <a:rPr lang="en-US" smtClean="0">
                <a:ea typeface="WenQuanYi Micro Hei"/>
                <a:cs typeface="WenQuanYi Micro Hei"/>
              </a:rPr>
              <a:t>Contains:</a:t>
            </a:r>
            <a:endParaRPr lang="en-GB" smtClean="0"/>
          </a:p>
          <a:p>
            <a:pPr marL="690563" lvl="1" indent="-341313">
              <a:buClr>
                <a:srgbClr val="000000"/>
              </a:buClr>
              <a:buFontTx/>
              <a:buChar char="•"/>
            </a:pPr>
            <a:r>
              <a:rPr lang="en-GB" smtClean="0">
                <a:ea typeface="WenQuanYi Micro Hei"/>
                <a:cs typeface="WenQuanYi Micro Hei"/>
              </a:rPr>
              <a:t>Workflow ‘realizing’ the component</a:t>
            </a:r>
          </a:p>
          <a:p>
            <a:pPr marL="690563" lvl="1" indent="-341313">
              <a:buClr>
                <a:srgbClr val="000000"/>
              </a:buClr>
              <a:buFontTx/>
              <a:buChar char="•"/>
            </a:pPr>
            <a:r>
              <a:rPr lang="en-GB" smtClean="0">
                <a:ea typeface="WenQuanYi Micro Hei"/>
                <a:cs typeface="WenQuanYi Micro Hei"/>
              </a:rPr>
              <a:t>Example data</a:t>
            </a:r>
          </a:p>
          <a:p>
            <a:pPr marL="690563" lvl="1" indent="-341313">
              <a:buClr>
                <a:srgbClr val="000000"/>
              </a:buClr>
              <a:buFontTx/>
              <a:buChar char="•"/>
            </a:pPr>
            <a:r>
              <a:rPr lang="en-GB" smtClean="0">
                <a:ea typeface="WenQuanYi Micro Hei"/>
                <a:cs typeface="WenQuanYi Micro Hei"/>
              </a:rPr>
              <a:t>Documentation</a:t>
            </a:r>
          </a:p>
          <a:p>
            <a:pPr marL="690563" lvl="1" indent="-341313">
              <a:buClr>
                <a:srgbClr val="000000"/>
              </a:buClr>
              <a:buFontTx/>
              <a:buChar char="•"/>
            </a:pPr>
            <a:r>
              <a:rPr lang="en-GB" smtClean="0">
                <a:ea typeface="WenQuanYi Micro Hei"/>
                <a:cs typeface="WenQuanYi Micro Hei"/>
              </a:rPr>
              <a:t>Dependency specification</a:t>
            </a:r>
          </a:p>
          <a:p>
            <a:pPr marL="690563" lvl="1" indent="-341313">
              <a:buClr>
                <a:srgbClr val="000000"/>
              </a:buClr>
              <a:buFontTx/>
              <a:buChar char="•"/>
            </a:pPr>
            <a:r>
              <a:rPr lang="en-GB" smtClean="0">
                <a:ea typeface="WenQuanYi Micro Hei"/>
                <a:cs typeface="WenQuanYi Micro Hei"/>
              </a:rPr>
              <a:t>…</a:t>
            </a:r>
          </a:p>
          <a:p>
            <a:pPr marL="690563" lvl="1" indent="-341313">
              <a:buClr>
                <a:srgbClr val="000000"/>
              </a:buClr>
              <a:buFontTx/>
              <a:buChar char="•"/>
            </a:pPr>
            <a:endParaRPr lang="en-US" smtClean="0">
              <a:ea typeface="WenQuanYi Micro Hei"/>
              <a:cs typeface="WenQuanYi Micro Hei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19509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692275" y="-26988"/>
            <a:ext cx="7110413" cy="1152526"/>
          </a:xfrm>
        </p:spPr>
        <p:txBody>
          <a:bodyPr/>
          <a:lstStyle/>
          <a:p>
            <a:r>
              <a:rPr lang="en-US" smtClean="0"/>
              <a:t>Component use</a:t>
            </a:r>
            <a:endParaRPr lang="en-GB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Clr>
                <a:srgbClr val="000000"/>
              </a:buClr>
              <a:buFontTx/>
              <a:buChar char="•"/>
              <a:defRPr/>
            </a:pPr>
            <a:r>
              <a:rPr lang="en-US" sz="2800" dirty="0" smtClean="0">
                <a:ea typeface="WenQuanYi Micro Hei"/>
                <a:cs typeface="WenQuanYi Micro Hei"/>
              </a:rPr>
              <a:t>A component family is shown in the service panel of </a:t>
            </a:r>
            <a:r>
              <a:rPr lang="en-US" sz="2800" dirty="0" err="1" smtClean="0">
                <a:ea typeface="WenQuanYi Micro Hei"/>
                <a:cs typeface="WenQuanYi Micro Hei"/>
              </a:rPr>
              <a:t>Taverna</a:t>
            </a:r>
            <a:r>
              <a:rPr lang="en-US" sz="2800" dirty="0" smtClean="0">
                <a:ea typeface="WenQuanYi Micro Hei"/>
                <a:cs typeface="WenQuanYi Micro Hei"/>
              </a:rPr>
              <a:t> workbench</a:t>
            </a:r>
          </a:p>
          <a:p>
            <a:pPr marL="341313" indent="-341313">
              <a:buClr>
                <a:srgbClr val="000000"/>
              </a:buClr>
              <a:buFontTx/>
              <a:buChar char="•"/>
              <a:defRPr/>
            </a:pPr>
            <a:r>
              <a:rPr lang="en-US" sz="2800" dirty="0" smtClean="0">
                <a:ea typeface="WenQuanYi Micro Hei"/>
                <a:cs typeface="WenQuanYi Micro Hei"/>
              </a:rPr>
              <a:t>Components can be included within a </a:t>
            </a:r>
            <a:r>
              <a:rPr lang="en-US" sz="2800" dirty="0" err="1" smtClean="0">
                <a:ea typeface="WenQuanYi Micro Hei"/>
                <a:cs typeface="WenQuanYi Micro Hei"/>
              </a:rPr>
              <a:t>Taverna</a:t>
            </a:r>
            <a:r>
              <a:rPr lang="en-US" sz="2800" dirty="0" smtClean="0">
                <a:ea typeface="WenQuanYi Micro Hei"/>
                <a:cs typeface="WenQuanYi Micro Hei"/>
              </a:rPr>
              <a:t> workflow</a:t>
            </a:r>
          </a:p>
          <a:p>
            <a:pPr marL="341313" indent="-341313">
              <a:buClr>
                <a:srgbClr val="000000"/>
              </a:buClr>
              <a:buFontTx/>
              <a:buChar char="•"/>
              <a:defRPr/>
            </a:pPr>
            <a:r>
              <a:rPr lang="en-US" sz="2800" dirty="0" smtClean="0">
                <a:ea typeface="WenQuanYi Micro Hei"/>
                <a:cs typeface="WenQuanYi Micro Hei"/>
              </a:rPr>
              <a:t>Components are </a:t>
            </a:r>
            <a:r>
              <a:rPr lang="en-US" sz="2800" b="1" dirty="0" smtClean="0">
                <a:ea typeface="WenQuanYi Micro Hei"/>
                <a:cs typeface="WenQuanYi Micro Hei"/>
              </a:rPr>
              <a:t>not</a:t>
            </a:r>
            <a:r>
              <a:rPr lang="en-US" sz="2800" dirty="0" smtClean="0">
                <a:ea typeface="WenQuanYi Micro Hei"/>
                <a:cs typeface="WenQuanYi Micro Hei"/>
              </a:rPr>
              <a:t> simply the same as nested workflows</a:t>
            </a:r>
          </a:p>
          <a:p>
            <a:pPr marL="690563" lvl="1" indent="-341313">
              <a:buClr>
                <a:srgbClr val="000000"/>
              </a:buClr>
              <a:buFontTx/>
              <a:buChar char="•"/>
              <a:defRPr/>
            </a:pPr>
            <a:r>
              <a:rPr lang="en-GB" sz="2400" dirty="0" smtClean="0">
                <a:ea typeface="WenQuanYi Micro Hei"/>
                <a:cs typeface="WenQuanYi Micro Hei"/>
              </a:rPr>
              <a:t>You could think of them as nested workflows that obey a set of rules and where you cannot see what is nested (and should not care)</a:t>
            </a:r>
          </a:p>
          <a:p>
            <a:pPr marL="349250" lvl="1" indent="0">
              <a:buClr>
                <a:srgbClr val="000000"/>
              </a:buClr>
              <a:buFont typeface="Wingdings" pitchFamily="2" charset="2"/>
              <a:buNone/>
              <a:defRPr/>
            </a:pPr>
            <a:endParaRPr lang="en-US" sz="2400" dirty="0" smtClean="0">
              <a:ea typeface="WenQuanYi Micro Hei"/>
              <a:cs typeface="WenQuanYi Micro Hei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74446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692275" y="-26988"/>
            <a:ext cx="7110413" cy="1152526"/>
          </a:xfrm>
        </p:spPr>
        <p:txBody>
          <a:bodyPr/>
          <a:lstStyle/>
          <a:p>
            <a:r>
              <a:rPr lang="en-GB" smtClean="0"/>
              <a:t>Component creation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88" y="908720"/>
            <a:ext cx="8153400" cy="4525963"/>
          </a:xfrm>
        </p:spPr>
        <p:txBody>
          <a:bodyPr/>
          <a:lstStyle/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2800" dirty="0" smtClean="0">
                <a:ea typeface="WenQuanYi Micro Hei" charset="0"/>
              </a:rPr>
              <a:t>Components are created by annotating a workflow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Choice of a component family and so profile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Semantic annotation from the specified ontologies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Validation against the profile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Component saved into the component </a:t>
            </a:r>
            <a:r>
              <a:rPr lang="en-GB" sz="2400" dirty="0" smtClean="0">
                <a:ea typeface="WenQuanYi Micro Hei" charset="0"/>
              </a:rPr>
              <a:t>family</a:t>
            </a: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800" dirty="0">
                <a:ea typeface="WenQuanYi Micro Hei" charset="0"/>
              </a:rPr>
              <a:t>Can annotate: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Workflow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 err="1">
                <a:ea typeface="WenQuanYi Micro Hei" charset="0"/>
              </a:rPr>
              <a:t>Input/Output</a:t>
            </a:r>
            <a:r>
              <a:rPr lang="en-GB" sz="2400" dirty="0">
                <a:ea typeface="WenQuanYi Micro Hei" charset="0"/>
              </a:rPr>
              <a:t> ports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GB" sz="2400" dirty="0">
                <a:ea typeface="WenQuanYi Micro Hei" charset="0"/>
              </a:rPr>
              <a:t>Services inside </a:t>
            </a:r>
            <a:r>
              <a:rPr lang="en-GB" sz="2400" dirty="0" smtClean="0">
                <a:ea typeface="WenQuanYi Micro Hei" charset="0"/>
              </a:rPr>
              <a:t>workflow</a:t>
            </a:r>
            <a:endParaRPr lang="en-US" sz="2800" dirty="0" smtClean="0">
              <a:ea typeface="WenQuanYi Micro Hei" charset="0"/>
            </a:endParaRPr>
          </a:p>
          <a:p>
            <a:pPr marL="341313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2800" dirty="0" smtClean="0">
                <a:ea typeface="WenQuanYi Micro Hei" charset="0"/>
              </a:rPr>
              <a:t>Extensions to </a:t>
            </a:r>
            <a:r>
              <a:rPr lang="en-US" sz="2800" dirty="0" err="1" smtClean="0">
                <a:ea typeface="WenQuanYi Micro Hei" charset="0"/>
              </a:rPr>
              <a:t>myExperiment</a:t>
            </a:r>
            <a:r>
              <a:rPr lang="en-US" sz="2800" dirty="0" smtClean="0">
                <a:ea typeface="WenQuanYi Micro Hei" charset="0"/>
              </a:rPr>
              <a:t> for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2400" dirty="0">
                <a:ea typeface="WenQuanYi Micro Hei" charset="0"/>
              </a:rPr>
              <a:t>P</a:t>
            </a:r>
            <a:r>
              <a:rPr lang="en-US" sz="2400" dirty="0" smtClean="0">
                <a:ea typeface="WenQuanYi Micro Hei" charset="0"/>
              </a:rPr>
              <a:t>ack snapshots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2400" dirty="0" smtClean="0">
                <a:ea typeface="WenQuanYi Micro Hei" charset="0"/>
              </a:rPr>
              <a:t>Semantic collation</a:t>
            </a:r>
          </a:p>
          <a:p>
            <a:pPr marL="690563" lvl="1" indent="-341313">
              <a:lnSpc>
                <a:spcPct val="90000"/>
              </a:lnSpc>
              <a:buClr>
                <a:srgbClr val="000000"/>
              </a:buClr>
              <a:buFontTx/>
              <a:buChar char="•"/>
              <a:defRPr/>
            </a:pPr>
            <a:r>
              <a:rPr lang="en-US" sz="2400" dirty="0" smtClean="0">
                <a:ea typeface="WenQuanYi Micro Hei" charset="0"/>
              </a:rPr>
              <a:t>Semantic searching</a:t>
            </a:r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72574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averna_Manchester_Theme">
  <a:themeElements>
    <a:clrScheme name="myGrid">
      <a:dk1>
        <a:sysClr val="windowText" lastClr="000000"/>
      </a:dk1>
      <a:lt1>
        <a:sysClr val="window" lastClr="FFFFFF"/>
      </a:lt1>
      <a:dk2>
        <a:srgbClr val="443C72"/>
      </a:dk2>
      <a:lt2>
        <a:srgbClr val="FFFFFF"/>
      </a:lt2>
      <a:accent1>
        <a:srgbClr val="F29400"/>
      </a:accent1>
      <a:accent2>
        <a:srgbClr val="FDC300"/>
      </a:accent2>
      <a:accent3>
        <a:srgbClr val="A5C249"/>
      </a:accent3>
      <a:accent4>
        <a:srgbClr val="009EE0"/>
      </a:accent4>
      <a:accent5>
        <a:srgbClr val="5B5099"/>
      </a:accent5>
      <a:accent6>
        <a:srgbClr val="006AB2"/>
      </a:accent6>
      <a:hlink>
        <a:srgbClr val="0070C0"/>
      </a:hlink>
      <a:folHlink>
        <a:srgbClr val="00B0F0"/>
      </a:folHlink>
    </a:clrScheme>
    <a:fontScheme name="myGrid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Taverna_Manchester_Theme</Template>
  <TotalTime>69</TotalTime>
  <Words>707</Words>
  <Application>Microsoft Office PowerPoint</Application>
  <PresentationFormat>On-screen Show (4:3)</PresentationFormat>
  <Paragraphs>105</Paragraphs>
  <Slides>18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Taverna_Manchester_Theme</vt:lpstr>
      <vt:lpstr>Slide 1</vt:lpstr>
      <vt:lpstr>What is a component?</vt:lpstr>
      <vt:lpstr>Usefulness of components</vt:lpstr>
      <vt:lpstr>What is the agreement?</vt:lpstr>
      <vt:lpstr>Implementation</vt:lpstr>
      <vt:lpstr>Implementation</vt:lpstr>
      <vt:lpstr>Component pack</vt:lpstr>
      <vt:lpstr>Component use</vt:lpstr>
      <vt:lpstr>Component creation</vt:lpstr>
      <vt:lpstr>Semantic annotation</vt:lpstr>
      <vt:lpstr>Effect on workflows</vt:lpstr>
      <vt:lpstr>Taverna Components in practice</vt:lpstr>
      <vt:lpstr>Taverna Components in practice</vt:lpstr>
      <vt:lpstr>Taverna Components in practice</vt:lpstr>
      <vt:lpstr>Taverna Components in practice</vt:lpstr>
      <vt:lpstr>Taverna Components in practice</vt:lpstr>
      <vt:lpstr>Taverna Components in practice</vt:lpstr>
      <vt:lpstr>Taverna Components in practice</vt:lpstr>
    </vt:vector>
  </TitlesOfParts>
  <Company>University of Manchester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Aleksandra Pawlik</dc:creator>
  <cp:lastModifiedBy>Aleksandra Pawlik</cp:lastModifiedBy>
  <cp:revision>17</cp:revision>
  <dcterms:created xsi:type="dcterms:W3CDTF">2013-09-06T07:36:17Z</dcterms:created>
  <dcterms:modified xsi:type="dcterms:W3CDTF">2013-09-06T07:36:50Z</dcterms:modified>
</cp:coreProperties>
</file>