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5" r:id="rId1"/>
  </p:sldMasterIdLst>
  <p:notesMasterIdLst>
    <p:notesMasterId r:id="rId14"/>
  </p:notesMasterIdLst>
  <p:handoutMasterIdLst>
    <p:handoutMasterId r:id="rId15"/>
  </p:handoutMasterIdLst>
  <p:sldIdLst>
    <p:sldId id="256" r:id="rId2"/>
    <p:sldId id="829" r:id="rId3"/>
    <p:sldId id="813" r:id="rId4"/>
    <p:sldId id="822" r:id="rId5"/>
    <p:sldId id="815" r:id="rId6"/>
    <p:sldId id="823" r:id="rId7"/>
    <p:sldId id="824" r:id="rId8"/>
    <p:sldId id="816" r:id="rId9"/>
    <p:sldId id="832" r:id="rId10"/>
    <p:sldId id="831" r:id="rId11"/>
    <p:sldId id="828" r:id="rId12"/>
    <p:sldId id="830" r:id="rId13"/>
  </p:sldIdLst>
  <p:sldSz cx="9144000" cy="6858000" type="screen4x3"/>
  <p:notesSz cx="6797675" cy="9874250"/>
  <p:embeddedFontLst>
    <p:embeddedFont>
      <p:font typeface="ＭＳ Ｐゴシック" panose="020B0600070205080204" pitchFamily="34" charset="-128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Wingdings 2" panose="05020102010507070707" pitchFamily="18" charset="2"/>
      <p:regular r:id="rId27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505" cy="4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84" y="1"/>
            <a:ext cx="2947829" cy="4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194"/>
            <a:ext cx="2945505" cy="4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84" y="9379194"/>
            <a:ext cx="2947829" cy="4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25924FAC-AB1B-4AB1-A2D2-193DFB2702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049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45505" cy="4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8684" y="1"/>
            <a:ext cx="2947829" cy="4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0792596C-9071-45C3-8DD3-34D17665BC6A}" type="datetime1">
              <a:rPr lang="en-US" altLang="en-US"/>
              <a:pPr>
                <a:defRPr/>
              </a:pPr>
              <a:t>1/21/2015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2950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0001" y="4690719"/>
            <a:ext cx="5437675" cy="444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GB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379194"/>
            <a:ext cx="2945505" cy="4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8684" y="9379194"/>
            <a:ext cx="2947829" cy="4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335AB245-1FE7-440A-A69C-A12B474DC8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3425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96FD7CB-9982-40A4-AB6D-572C5E162EED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0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3777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0128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0665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1551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http://www.ebi.ac.uk/Tools/dbfetch/dbfetch/{db}/{id}</a:t>
            </a:r>
          </a:p>
        </p:txBody>
      </p:sp>
    </p:spTree>
    <p:extLst>
      <p:ext uri="{BB962C8B-B14F-4D97-AF65-F5344CB8AC3E}">
        <p14:creationId xmlns:p14="http://schemas.microsoft.com/office/powerpoint/2010/main" val="2958731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399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3326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1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1285875"/>
            <a:ext cx="9144000" cy="2143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0" y="1285875"/>
            <a:ext cx="9144000" cy="214313"/>
            <a:chOff x="0" y="1285860"/>
            <a:chExt cx="9144000" cy="214314"/>
          </a:xfrm>
        </p:grpSpPr>
        <p:sp>
          <p:nvSpPr>
            <p:cNvPr id="7" name="Rectangle 6"/>
            <p:cNvSpPr/>
            <p:nvPr/>
          </p:nvSpPr>
          <p:spPr>
            <a:xfrm>
              <a:off x="0" y="1285860"/>
              <a:ext cx="642938" cy="214314"/>
            </a:xfrm>
            <a:prstGeom prst="rect">
              <a:avLst/>
            </a:prstGeom>
            <a:solidFill>
              <a:schemeClr val="accent2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20"/>
            <p:cNvSpPr/>
            <p:nvPr userDrawn="1"/>
          </p:nvSpPr>
          <p:spPr>
            <a:xfrm>
              <a:off x="571500" y="1285860"/>
              <a:ext cx="8572500" cy="21431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shade val="67500"/>
                    <a:satMod val="115000"/>
                  </a:schemeClr>
                </a:gs>
              </a:gsLst>
              <a:lin ang="8100000" scaled="1"/>
              <a:tileRect/>
            </a:gra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Rectangle 25"/>
          <p:cNvSpPr/>
          <p:nvPr/>
        </p:nvSpPr>
        <p:spPr>
          <a:xfrm>
            <a:off x="0" y="6786563"/>
            <a:ext cx="9144000" cy="71437"/>
          </a:xfrm>
          <a:prstGeom prst="rect">
            <a:avLst/>
          </a:prstGeom>
          <a:gradFill>
            <a:gsLst>
              <a:gs pos="60000">
                <a:schemeClr val="accent4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12" name="Picture 8" descr="H:\home\tom\Desktop\t2cog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TAB_col_white_backgroun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2042B-B17E-4F02-BABE-C98F843E6D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82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0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1285875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319E1B-B7B5-4CF3-8623-6F6A5B5403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ln>
            <a:solidFill>
              <a:schemeClr val="accent5">
                <a:lumMod val="75000"/>
              </a:schemeClr>
            </a:solidFill>
          </a:ln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A92C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A92C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A92C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A92C6"/>
          </a:solidFill>
          <a:latin typeface="Arial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C24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009EE0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verna.org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/3.0/deed.en_GB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ocatalogu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catalogue.org/rest_methods/14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5"/>
          <p:cNvSpPr>
            <a:spLocks noGrp="1"/>
          </p:cNvSpPr>
          <p:nvPr>
            <p:ph sz="quarter" idx="1"/>
          </p:nvPr>
        </p:nvSpPr>
        <p:spPr>
          <a:xfrm>
            <a:off x="2362200" y="6143625"/>
            <a:ext cx="6781800" cy="571500"/>
          </a:xfrm>
        </p:spPr>
        <p:txBody>
          <a:bodyPr anchor="ctr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50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  <a:endParaRPr lang="en-GB" altLang="en-US" sz="25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83145" y="2054334"/>
            <a:ext cx="75612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indent="-228600">
              <a:spcBef>
                <a:spcPts val="400"/>
              </a:spcBef>
              <a:buClr>
                <a:srgbClr val="A5C24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indent="-228600">
              <a:spcBef>
                <a:spcPts val="400"/>
              </a:spcBef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200" b="1" dirty="0" smtClean="0">
                <a:solidFill>
                  <a:schemeClr val="tx2"/>
                </a:solidFill>
              </a:rPr>
              <a:t>Taverna Tutorial exercise 2: </a:t>
            </a:r>
            <a:br>
              <a:rPr lang="en-GB" altLang="en-US" sz="3200" b="1" dirty="0" smtClean="0">
                <a:solidFill>
                  <a:schemeClr val="tx2"/>
                </a:solidFill>
              </a:rPr>
            </a:br>
            <a:r>
              <a:rPr lang="en-GB" altLang="en-US" sz="3200" b="1" dirty="0" smtClean="0">
                <a:solidFill>
                  <a:schemeClr val="tx2"/>
                </a:solidFill>
              </a:rPr>
              <a:t>REST services from </a:t>
            </a:r>
            <a:r>
              <a:rPr lang="en-GB" altLang="en-US" sz="3200" b="1" dirty="0" err="1" smtClean="0">
                <a:solidFill>
                  <a:schemeClr val="tx2"/>
                </a:solidFill>
              </a:rPr>
              <a:t>BioCatalogue</a:t>
            </a:r>
            <a:endParaRPr lang="en-GB" altLang="en-US" sz="3200" dirty="0">
              <a:solidFill>
                <a:schemeClr val="tx2"/>
              </a:solidFill>
            </a:endParaRP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258888" y="3490913"/>
            <a:ext cx="698552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indent="-228600">
              <a:spcBef>
                <a:spcPts val="400"/>
              </a:spcBef>
              <a:buClr>
                <a:srgbClr val="A5C24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indent="-228600">
              <a:spcBef>
                <a:spcPts val="400"/>
              </a:spcBef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/>
              <a:t>Aleksandra </a:t>
            </a:r>
            <a:r>
              <a:rPr lang="en-US" altLang="en-US" sz="2400" dirty="0" err="1" smtClean="0"/>
              <a:t>Pawlik</a:t>
            </a:r>
            <a:endParaRPr lang="en-GB" altLang="en-US" sz="240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University of Manchester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materials by </a:t>
            </a:r>
            <a:r>
              <a:rPr lang="en-GB" altLang="en-US" sz="1800" dirty="0" smtClean="0"/>
              <a:t>Katy </a:t>
            </a:r>
            <a:r>
              <a:rPr lang="en-GB" altLang="en-US" sz="1800" dirty="0" err="1"/>
              <a:t>Wolstencroft</a:t>
            </a:r>
            <a:r>
              <a:rPr lang="en-GB" altLang="en-US" sz="2400" dirty="0"/>
              <a:t> </a:t>
            </a:r>
            <a:r>
              <a:rPr lang="en-GB" altLang="en-US" sz="1800" dirty="0"/>
              <a:t>and </a:t>
            </a:r>
            <a:r>
              <a:rPr lang="en-US" altLang="en-US" sz="1800" dirty="0" smtClean="0"/>
              <a:t>Aleksandra </a:t>
            </a:r>
            <a:r>
              <a:rPr lang="en-US" altLang="en-US" sz="1800" dirty="0" err="1"/>
              <a:t>Pawlik</a:t>
            </a:r>
            <a:endParaRPr lang="en-US" altLang="en-US" sz="180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GB" altLang="en-US" sz="1800" dirty="0" smtClean="0">
                <a:hlinkClick r:id="rId3"/>
              </a:rPr>
              <a:t>http</a:t>
            </a:r>
            <a:r>
              <a:rPr lang="en-GB" altLang="en-US" sz="1800" dirty="0">
                <a:hlinkClick r:id="rId3"/>
              </a:rPr>
              <a:t>://www.taverna.org.uk/</a:t>
            </a:r>
            <a:endParaRPr lang="en-GB" altLang="en-US" sz="1800" dirty="0"/>
          </a:p>
        </p:txBody>
      </p:sp>
      <p:pic>
        <p:nvPicPr>
          <p:cNvPr id="6149" name="Picture 5" descr="H:\home\tom\Desktop\mygrid_large_masthe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r="8438"/>
          <a:stretch>
            <a:fillRect/>
          </a:stretch>
        </p:blipFill>
        <p:spPr bwMode="auto">
          <a:xfrm>
            <a:off x="5580063" y="0"/>
            <a:ext cx="3143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http://mirrors.creativecommons.org/presskit/buttons/88x31/png/b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5453063"/>
            <a:ext cx="1231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222250" y="5883275"/>
            <a:ext cx="3770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 i="1"/>
              <a:t>This work is licensed under a </a:t>
            </a:r>
          </a:p>
          <a:p>
            <a:r>
              <a:rPr lang="en-GB" altLang="en-US" sz="1000" i="1">
                <a:hlinkClick r:id="rId6"/>
              </a:rPr>
              <a:t>Creative Commons Attribution 3.0 Unported License</a:t>
            </a:r>
            <a:endParaRPr lang="en-GB" altLang="en-US" sz="1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GB" altLang="en-US" dirty="0" smtClean="0">
                <a:ln>
                  <a:noFill/>
                </a:ln>
                <a:solidFill>
                  <a:srgbClr val="9A92C6"/>
                </a:solidFill>
                <a:effectLst/>
                <a:ea typeface="ＭＳ Ｐゴシック" panose="020B0600070205080204" pitchFamily="34" charset="-128"/>
              </a:rPr>
              <a:t>Connecting REST service</a:t>
            </a:r>
          </a:p>
        </p:txBody>
      </p:sp>
      <p:sp>
        <p:nvSpPr>
          <p:cNvPr id="57347" name="Rectangle 3"/>
          <p:cNvSpPr>
            <a:spLocks noGrp="1"/>
          </p:cNvSpPr>
          <p:nvPr>
            <p:ph sz="quarter" idx="1"/>
          </p:nvPr>
        </p:nvSpPr>
        <p:spPr>
          <a:xfrm>
            <a:off x="179388" y="1589088"/>
            <a:ext cx="8964612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Right-click on the REST service input </a:t>
            </a:r>
            <a:r>
              <a:rPr lang="en-GB" altLang="en-US" sz="2400" dirty="0" smtClean="0">
                <a:latin typeface="Consolas" panose="020B0609020204030204" pitchFamily="49" charset="0"/>
                <a:ea typeface="ＭＳ Ｐゴシック" panose="020B0600070205080204" pitchFamily="34" charset="-128"/>
                <a:cs typeface="Consolas" panose="020B0609020204030204" pitchFamily="49" charset="0"/>
              </a:rPr>
              <a:t>id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 to </a:t>
            </a:r>
            <a:r>
              <a:rPr lang="en-GB" altLang="en-US" sz="2400" b="1" dirty="0" smtClean="0">
                <a:ea typeface="ＭＳ Ｐゴシック" panose="020B0600070205080204" pitchFamily="34" charset="-128"/>
              </a:rPr>
              <a:t>Connect with output from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the Workflow Input Port </a:t>
            </a:r>
            <a:r>
              <a:rPr lang="en-GB" altLang="en-US" sz="2400" dirty="0" smtClean="0">
                <a:latin typeface="Consolas" panose="020B0609020204030204" pitchFamily="49" charset="0"/>
                <a:ea typeface="ＭＳ Ｐゴシック" panose="020B0600070205080204" pitchFamily="34" charset="-128"/>
                <a:cs typeface="Consolas" panose="020B0609020204030204" pitchFamily="49" charset="0"/>
              </a:rPr>
              <a:t>id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Right-click on the </a:t>
            </a:r>
            <a:r>
              <a:rPr lang="en-GB" altLang="en-US" sz="2400" dirty="0" err="1" smtClean="0">
                <a:latin typeface="Consolas" panose="020B0609020204030204" pitchFamily="49" charset="0"/>
                <a:ea typeface="ＭＳ Ｐゴシック" panose="020B0600070205080204" pitchFamily="34" charset="-128"/>
                <a:cs typeface="Consolas" panose="020B0609020204030204" pitchFamily="49" charset="0"/>
              </a:rPr>
              <a:t>db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 input port on the REST service and select ‘</a:t>
            </a:r>
            <a:r>
              <a:rPr lang="en-GB" altLang="en-US" sz="2400" b="1" dirty="0" smtClean="0">
                <a:ea typeface="ＭＳ Ｐゴシック" panose="020B0600070205080204" pitchFamily="34" charset="-128"/>
              </a:rPr>
              <a:t>Constant value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’.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Add the constant value ‘</a:t>
            </a:r>
            <a:r>
              <a:rPr lang="en-GB" altLang="en-US" sz="2400" dirty="0" err="1" smtClean="0">
                <a:latin typeface="Consolas" panose="020B0609020204030204" pitchFamily="49" charset="0"/>
                <a:ea typeface="ＭＳ Ｐゴシック" panose="020B0600070205080204" pitchFamily="34" charset="-128"/>
                <a:cs typeface="Consolas" panose="020B0609020204030204" pitchFamily="49" charset="0"/>
              </a:rPr>
              <a:t>uniprotkb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’ and click “</a:t>
            </a:r>
            <a:r>
              <a:rPr lang="en-GB" altLang="en-US" sz="2400" b="1" dirty="0" smtClean="0">
                <a:ea typeface="ＭＳ Ｐゴシック" panose="020B0600070205080204" pitchFamily="34" charset="-128"/>
              </a:rPr>
              <a:t>OK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ea typeface="ＭＳ Ｐゴシック" panose="020B0600070205080204" pitchFamily="34" charset="-128"/>
              </a:rPr>
              <a:t>A new </a:t>
            </a:r>
            <a:r>
              <a:rPr lang="en-GB" altLang="en-US" sz="2000" i="1" dirty="0" smtClean="0">
                <a:ea typeface="ＭＳ Ｐゴシック" panose="020B0600070205080204" pitchFamily="34" charset="-128"/>
              </a:rPr>
              <a:t>Text Constant 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service is added and connected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Add a Workflow </a:t>
            </a:r>
            <a:r>
              <a:rPr lang="en-GB" altLang="en-US" sz="2400" dirty="0">
                <a:ea typeface="ＭＳ Ｐゴシック" panose="020B0600070205080204" pitchFamily="34" charset="-128"/>
              </a:rPr>
              <a:t>O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utput </a:t>
            </a:r>
            <a:r>
              <a:rPr lang="en-GB" altLang="en-US" sz="2400" dirty="0">
                <a:ea typeface="ＭＳ Ｐゴシック" panose="020B0600070205080204" pitchFamily="34" charset="-128"/>
              </a:rPr>
              <a:t>P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ort and connect it to the REST Output Port </a:t>
            </a:r>
            <a:r>
              <a:rPr lang="en-GB" altLang="en-US" sz="2400" dirty="0" err="1" smtClean="0">
                <a:latin typeface="Consolas" panose="020B0609020204030204" pitchFamily="49" charset="0"/>
                <a:ea typeface="ＭＳ Ｐゴシック" panose="020B0600070205080204" pitchFamily="34" charset="-128"/>
                <a:cs typeface="Consolas" panose="020B0609020204030204" pitchFamily="49" charset="0"/>
              </a:rPr>
              <a:t>responseBody</a:t>
            </a:r>
            <a:endParaRPr lang="en-GB" altLang="en-US" sz="24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09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GB" altLang="en-US" dirty="0" smtClean="0">
                <a:ln>
                  <a:noFill/>
                </a:ln>
                <a:solidFill>
                  <a:srgbClr val="9A92C6"/>
                </a:solidFill>
                <a:effectLst/>
                <a:ea typeface="ＭＳ Ｐゴシック" panose="020B0600070205080204" pitchFamily="34" charset="-128"/>
              </a:rPr>
              <a:t>Finished workflow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5470895" cy="4547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n>
                  <a:noFill/>
                </a:ln>
                <a:solidFill>
                  <a:srgbClr val="9A92C6"/>
                </a:solidFill>
                <a:effectLst/>
                <a:ea typeface="ＭＳ Ｐゴシック" panose="020B0600070205080204" pitchFamily="34" charset="-128"/>
              </a:rPr>
              <a:t>Workflow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35488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ea typeface="ＭＳ Ｐゴシック" panose="020B0600070205080204" pitchFamily="34" charset="-128"/>
              </a:rPr>
              <a:t>Save and run your workflow with the input value from exercise 1, </a:t>
            </a:r>
            <a:r>
              <a:rPr lang="en-GB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P15409</a:t>
            </a:r>
            <a:endParaRPr lang="en-GB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ea typeface="ＭＳ Ｐゴシック" panose="020B0600070205080204" pitchFamily="34" charset="-128"/>
              </a:rPr>
              <a:t>Now your Results will include the </a:t>
            </a:r>
            <a:r>
              <a:rPr lang="en-GB" altLang="en-US" dirty="0" err="1" smtClean="0">
                <a:ea typeface="ＭＳ Ｐゴシック" panose="020B0600070205080204" pitchFamily="34" charset="-128"/>
              </a:rPr>
              <a:t>Uniprot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 entry for your protein on the </a:t>
            </a:r>
            <a:r>
              <a:rPr lang="en-GB" altLang="en-US" b="1" dirty="0" err="1" smtClean="0">
                <a:ea typeface="ＭＳ Ｐゴシック" panose="020B0600070205080204" pitchFamily="34" charset="-128"/>
              </a:rPr>
              <a:t>responseBody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 output port.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smtClean="0">
                <a:ea typeface="ＭＳ Ｐゴシック" panose="020B0600070205080204" pitchFamily="34" charset="-128"/>
              </a:rPr>
              <a:t>Tip: Slide up the separator line above </a:t>
            </a:r>
            <a:r>
              <a:rPr lang="en-GB" altLang="en-US" i="1" dirty="0" smtClean="0">
                <a:ea typeface="ＭＳ Ｐゴシック" panose="020B0600070205080204" pitchFamily="34" charset="-128"/>
              </a:rPr>
              <a:t>Workflow Results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to see more of the values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dirty="0" smtClean="0">
              <a:ea typeface="ＭＳ Ｐゴシック" panose="020B0600070205080204" pitchFamily="34" charset="-128"/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9080"/>
            <a:ext cx="9208490" cy="26536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68699" y="4149080"/>
            <a:ext cx="2633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>
                <a:ea typeface="ＭＳ Ｐゴシック" panose="020B0600070205080204" pitchFamily="34" charset="-128"/>
              </a:rPr>
              <a:t>Try also Value type </a:t>
            </a:r>
            <a:r>
              <a:rPr lang="en-GB" altLang="en-US" i="1" dirty="0" smtClean="0">
                <a:ea typeface="ＭＳ Ｐゴシック" panose="020B0600070205080204" pitchFamily="34" charset="-128"/>
              </a:rPr>
              <a:t>Text</a:t>
            </a:r>
            <a:endParaRPr lang="en-GB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47864" y="4509120"/>
            <a:ext cx="216024" cy="1440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1020" y="3634697"/>
            <a:ext cx="937084" cy="5143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8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REST services from </a:t>
            </a:r>
            <a:r>
              <a:rPr lang="en-GB" dirty="0" err="1" smtClean="0"/>
              <a:t>BioCatalogue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6842720" cy="4572000"/>
          </a:xfrm>
        </p:spPr>
        <p:txBody>
          <a:bodyPr/>
          <a:lstStyle/>
          <a:p>
            <a:r>
              <a:rPr lang="en-GB" altLang="en-US" dirty="0" smtClean="0">
                <a:ea typeface="ＭＳ Ｐゴシック" panose="020B0600070205080204" pitchFamily="34" charset="-128"/>
              </a:rPr>
              <a:t>Start with the </a:t>
            </a:r>
            <a:r>
              <a:rPr lang="en-GB" altLang="en-US" i="1" dirty="0" smtClean="0">
                <a:ea typeface="ＭＳ Ｐゴシック" panose="020B0600070205080204" pitchFamily="34" charset="-128"/>
              </a:rPr>
              <a:t>Get Protein FASTA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workflow from Exercise 1.</a:t>
            </a: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Now we will find out what functional motifs the protein contains, but first we have to tell Taverna about some new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7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GB" altLang="en-US" dirty="0" smtClean="0">
                <a:ln>
                  <a:noFill/>
                </a:ln>
                <a:solidFill>
                  <a:srgbClr val="9A92C6"/>
                </a:solidFill>
                <a:effectLst/>
                <a:ea typeface="ＭＳ Ｐゴシック" panose="020B0600070205080204" pitchFamily="34" charset="-128"/>
              </a:rPr>
              <a:t>Service Catalogue tab</a:t>
            </a:r>
          </a:p>
        </p:txBody>
      </p:sp>
      <p:sp>
        <p:nvSpPr>
          <p:cNvPr id="47107" name="Rectangle 3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821055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Taverna can invoke any WSDL and REST web services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The Service Catalogue </a:t>
            </a:r>
            <a:r>
              <a:rPr lang="en-GB" altLang="en-US" sz="2400" dirty="0" smtClean="0">
                <a:ea typeface="ＭＳ Ｐゴシック" panose="020B0600070205080204" pitchFamily="34" charset="-128"/>
                <a:hlinkClick r:id="rId3"/>
              </a:rPr>
              <a:t>http://biocatalogue.org/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 has registered over 1500 bioinformatics web services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Go to the </a:t>
            </a:r>
            <a:r>
              <a:rPr lang="en-GB" altLang="en-US" sz="2400" b="1" dirty="0" smtClean="0">
                <a:ea typeface="ＭＳ Ｐゴシック" panose="020B0600070205080204" pitchFamily="34" charset="-128"/>
              </a:rPr>
              <a:t>Service Catalogue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perspective of Taverna</a:t>
            </a:r>
            <a:endParaRPr lang="en-GB" altLang="en-US" sz="2400" i="1" dirty="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>
                <a:ea typeface="ＭＳ Ｐゴシック" panose="020B0600070205080204" pitchFamily="34" charset="-128"/>
              </a:rPr>
              <a:t>The Service Catalogue tab is included in the </a:t>
            </a:r>
            <a:r>
              <a:rPr lang="en-GB" altLang="en-US" sz="1800" i="1" dirty="0" smtClean="0">
                <a:ea typeface="ＭＳ Ｐゴシック" panose="020B0600070205080204" pitchFamily="34" charset="-128"/>
              </a:rPr>
              <a:t>Bioinformatics, Biodiversity</a:t>
            </a:r>
            <a:r>
              <a:rPr lang="en-GB" altLang="en-US" sz="1800" dirty="0" smtClean="0">
                <a:ea typeface="ＭＳ Ｐゴシック" panose="020B0600070205080204" pitchFamily="34" charset="-128"/>
              </a:rPr>
              <a:t> and </a:t>
            </a:r>
            <a:r>
              <a:rPr lang="en-GB" altLang="en-US" sz="1800" i="1" dirty="0" smtClean="0">
                <a:ea typeface="ＭＳ Ｐゴシック" panose="020B0600070205080204" pitchFamily="34" charset="-128"/>
              </a:rPr>
              <a:t>Enterprise</a:t>
            </a:r>
            <a:r>
              <a:rPr lang="en-GB" altLang="en-US" sz="1800" dirty="0" smtClean="0">
                <a:ea typeface="ＭＳ Ｐゴシック" panose="020B0600070205080204" pitchFamily="34" charset="-128"/>
              </a:rPr>
              <a:t> editions of Taverna Workbench.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>
                <a:ea typeface="ＭＳ Ｐゴシック" panose="020B0600070205080204" pitchFamily="34" charset="-128"/>
              </a:rPr>
              <a:t>For other editions, install Service Catalogue plugin from </a:t>
            </a:r>
            <a:r>
              <a:rPr lang="en-GB" altLang="en-US" sz="1800" b="1" dirty="0" smtClean="0">
                <a:ea typeface="ＭＳ Ｐゴシック" panose="020B0600070205080204" pitchFamily="34" charset="-128"/>
              </a:rPr>
              <a:t>Advanced -&gt; Updates and plugins -&gt; Find new plugins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>
                <a:ea typeface="ＭＳ Ｐゴシック" panose="020B0600070205080204" pitchFamily="34" charset="-128"/>
              </a:rPr>
              <a:t>Note: </a:t>
            </a:r>
            <a:r>
              <a:rPr lang="en-GB" altLang="en-US" sz="1800" i="1" dirty="0" smtClean="0">
                <a:ea typeface="ＭＳ Ｐゴシック" panose="020B0600070205080204" pitchFamily="34" charset="-128"/>
              </a:rPr>
              <a:t>Biodiversity</a:t>
            </a:r>
            <a:r>
              <a:rPr lang="en-GB" altLang="en-US" sz="1800" dirty="0" smtClean="0">
                <a:ea typeface="ＭＳ Ｐゴシック" panose="020B0600070205080204" pitchFamily="34" charset="-128"/>
              </a:rPr>
              <a:t> edition is configured to use biodiversitycatalogue.org instead of biocatalogue.org and won’t find </a:t>
            </a:r>
            <a:r>
              <a:rPr lang="en-GB" altLang="en-US" sz="1800" dirty="0" err="1" smtClean="0">
                <a:ea typeface="ＭＳ Ｐゴシック" panose="020B0600070205080204" pitchFamily="34" charset="-128"/>
              </a:rPr>
              <a:t>dbfetch</a:t>
            </a:r>
            <a:r>
              <a:rPr lang="en-GB" altLang="en-US" sz="1800" dirty="0" smtClean="0">
                <a:ea typeface="ＭＳ Ｐゴシック" panose="020B0600070205080204" pitchFamily="34" charset="-128"/>
              </a:rPr>
              <a:t>. See </a:t>
            </a:r>
            <a:r>
              <a:rPr lang="en-GB" altLang="en-US" sz="1800" b="1" dirty="0" smtClean="0">
                <a:ea typeface="ＭＳ Ｐゴシック" panose="020B0600070205080204" pitchFamily="34" charset="-128"/>
              </a:rPr>
              <a:t>File - &gt;Preferences -&gt; Service Catalogue.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Search for </a:t>
            </a:r>
            <a:r>
              <a:rPr lang="en-GB" altLang="en-US" sz="2400" dirty="0" err="1" smtClean="0">
                <a:latin typeface="Consolas" panose="020B0609020204030204" pitchFamily="49" charset="0"/>
                <a:ea typeface="ＭＳ Ｐゴシック" panose="020B0600070205080204" pitchFamily="34" charset="-128"/>
                <a:cs typeface="Consolas" panose="020B0609020204030204" pitchFamily="49" charset="0"/>
              </a:rPr>
              <a:t>dbfetch</a:t>
            </a:r>
            <a:endParaRPr lang="en-GB" altLang="en-US" sz="2400" dirty="0" smtClean="0">
              <a:latin typeface="Consolas" panose="020B0609020204030204" pitchFamily="49" charset="0"/>
              <a:ea typeface="ＭＳ Ｐゴシック" panose="020B0600070205080204" pitchFamily="34" charset="-128"/>
              <a:cs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xfrm>
            <a:off x="612775" y="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n>
                  <a:noFill/>
                </a:ln>
                <a:solidFill>
                  <a:srgbClr val="9A92C6"/>
                </a:solidFill>
                <a:effectLst/>
                <a:ea typeface="ＭＳ Ｐゴシック" panose="020B0600070205080204" pitchFamily="34" charset="-128"/>
              </a:rPr>
              <a:t>Searching for REST services</a:t>
            </a:r>
          </a:p>
        </p:txBody>
      </p:sp>
      <p:sp>
        <p:nvSpPr>
          <p:cNvPr id="49155" name="Rectangle 3"/>
          <p:cNvSpPr>
            <a:spLocks noGrp="1"/>
          </p:cNvSpPr>
          <p:nvPr>
            <p:ph idx="1"/>
          </p:nvPr>
        </p:nvSpPr>
        <p:spPr>
          <a:xfrm>
            <a:off x="478918" y="990600"/>
            <a:ext cx="8153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In the </a:t>
            </a:r>
            <a:r>
              <a:rPr lang="en-GB" altLang="en-US" sz="2400" b="1" dirty="0" smtClean="0">
                <a:ea typeface="ＭＳ Ｐゴシック" panose="020B0600070205080204" pitchFamily="34" charset="-128"/>
              </a:rPr>
              <a:t>REST Service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tab, select </a:t>
            </a:r>
            <a:r>
              <a:rPr lang="en-GB" altLang="en-US" sz="2400" i="1" dirty="0" smtClean="0">
                <a:ea typeface="ＭＳ Ｐゴシック" panose="020B0600070205080204" pitchFamily="34" charset="-128"/>
              </a:rPr>
              <a:t>GET /</a:t>
            </a:r>
            <a:r>
              <a:rPr lang="en-GB" altLang="en-US" sz="2400" i="1" dirty="0" err="1" smtClean="0">
                <a:ea typeface="ＭＳ Ｐゴシック" panose="020B0600070205080204" pitchFamily="34" charset="-128"/>
              </a:rPr>
              <a:t>dbfetch</a:t>
            </a:r>
            <a:r>
              <a:rPr lang="en-GB" altLang="en-US" sz="2400" i="1" dirty="0" smtClean="0">
                <a:ea typeface="ＭＳ Ｐゴシック" panose="020B0600070205080204" pitchFamily="34" charset="-128"/>
              </a:rPr>
              <a:t>/{</a:t>
            </a:r>
            <a:r>
              <a:rPr lang="en-GB" altLang="en-US" sz="2400" i="1" dirty="0" err="1" smtClean="0">
                <a:ea typeface="ＭＳ Ｐゴシック" panose="020B0600070205080204" pitchFamily="34" charset="-128"/>
              </a:rPr>
              <a:t>db</a:t>
            </a:r>
            <a:r>
              <a:rPr lang="en-GB" altLang="en-US" sz="2400" i="1" dirty="0" smtClean="0">
                <a:ea typeface="ＭＳ Ｐゴシック" panose="020B0600070205080204" pitchFamily="34" charset="-128"/>
              </a:rPr>
              <a:t>}/{id}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000" i="1" dirty="0" smtClean="0">
                <a:latin typeface="Consolas" panose="020B0609020204030204" pitchFamily="49" charset="0"/>
                <a:ea typeface="ＭＳ Ｐゴシック" panose="020B0600070205080204" pitchFamily="34" charset="-128"/>
                <a:cs typeface="Consolas" panose="020B0609020204030204" pitchFamily="49" charset="0"/>
              </a:rPr>
              <a:t>Retrieve data from a database given a set of identifiers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1" dirty="0" smtClean="0">
                <a:ea typeface="ＭＳ Ｐゴシック" panose="020B0600070205080204" pitchFamily="34" charset="-128"/>
              </a:rPr>
              <a:t>Right-click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 on the service and </a:t>
            </a:r>
            <a:r>
              <a:rPr lang="en-GB" altLang="en-US" sz="2400" b="1" i="1" dirty="0" smtClean="0">
                <a:ea typeface="ＭＳ Ｐゴシック" panose="020B0600070205080204" pitchFamily="34" charset="-128"/>
              </a:rPr>
              <a:t>Add to Service Panel</a:t>
            </a:r>
            <a:endParaRPr lang="en-GB" altLang="en-US" sz="24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91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15681"/>
            <a:ext cx="745606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GB" altLang="en-US" dirty="0" smtClean="0">
                <a:ln>
                  <a:noFill/>
                </a:ln>
                <a:solidFill>
                  <a:srgbClr val="9A92C6"/>
                </a:solidFill>
                <a:effectLst/>
                <a:ea typeface="ＭＳ Ｐゴシック" panose="020B0600070205080204" pitchFamily="34" charset="-128"/>
              </a:rPr>
              <a:t>Adding service to workflow</a:t>
            </a:r>
          </a:p>
        </p:txBody>
      </p:sp>
      <p:sp>
        <p:nvSpPr>
          <p:cNvPr id="51203" name="Rectangle 3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806608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Back in the </a:t>
            </a:r>
            <a:r>
              <a:rPr lang="en-GB" altLang="en-US" sz="2400" b="1" dirty="0" smtClean="0">
                <a:ea typeface="ＭＳ Ｐゴシック" panose="020B0600070205080204" pitchFamily="34" charset="-128"/>
              </a:rPr>
              <a:t>Design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 perspective,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in the </a:t>
            </a:r>
            <a:r>
              <a:rPr lang="en-GB" altLang="en-US" sz="2400" b="1" dirty="0" smtClean="0">
                <a:ea typeface="ＭＳ Ｐゴシック" panose="020B0600070205080204" pitchFamily="34" charset="-128"/>
              </a:rPr>
              <a:t>Available Services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search panel</a:t>
            </a:r>
            <a:r>
              <a:rPr lang="en-GB" altLang="en-US" sz="2400" dirty="0">
                <a:ea typeface="ＭＳ Ｐゴシック" panose="020B0600070205080204" pitchFamily="34" charset="-128"/>
              </a:rPr>
              <a:t>: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ea typeface="ＭＳ Ｐゴシック" panose="020B0600070205080204" pitchFamily="34" charset="-128"/>
              </a:rPr>
              <a:t>Search for </a:t>
            </a:r>
            <a:r>
              <a:rPr lang="en-GB" altLang="en-US" sz="2000" dirty="0" err="1" smtClean="0">
                <a:latin typeface="Consolas" panose="020B0609020204030204" pitchFamily="49" charset="0"/>
                <a:ea typeface="ＭＳ Ｐゴシック" panose="020B0600070205080204" pitchFamily="34" charset="-128"/>
                <a:cs typeface="Consolas" panose="020B0609020204030204" pitchFamily="49" charset="0"/>
              </a:rPr>
              <a:t>dbfetch</a:t>
            </a:r>
            <a:endParaRPr lang="en-GB" altLang="en-US" sz="2000" dirty="0" smtClean="0">
              <a:latin typeface="Consolas" panose="020B0609020204030204" pitchFamily="49" charset="0"/>
              <a:ea typeface="ＭＳ Ｐゴシック" panose="020B0600070205080204" pitchFamily="34" charset="-128"/>
              <a:cs typeface="Consolas" panose="020B06090202040302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ea typeface="ＭＳ Ｐゴシック" panose="020B0600070205080204" pitchFamily="34" charset="-128"/>
              </a:rPr>
              <a:t>Right-click on the </a:t>
            </a:r>
            <a:r>
              <a:rPr lang="en-GB" altLang="en-US" sz="2000" i="1" dirty="0" smtClean="0">
                <a:ea typeface="ＭＳ Ｐゴシック" panose="020B0600070205080204" pitchFamily="34" charset="-128"/>
              </a:rPr>
              <a:t>GET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 service and choose “</a:t>
            </a:r>
            <a:r>
              <a:rPr lang="en-GB" altLang="en-US" sz="2000" b="1" dirty="0" smtClean="0">
                <a:ea typeface="ＭＳ Ｐゴシック" panose="020B0600070205080204" pitchFamily="34" charset="-128"/>
              </a:rPr>
              <a:t>Add to workflow with name…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ea typeface="ＭＳ Ｐゴシック" panose="020B0600070205080204" pitchFamily="34" charset="-128"/>
              </a:rPr>
              <a:t>Enter a name such as </a:t>
            </a:r>
            <a:r>
              <a:rPr lang="en-GB" altLang="en-US" sz="2000" dirty="0" err="1" smtClean="0">
                <a:latin typeface="Consolas" panose="020B0609020204030204" pitchFamily="49" charset="0"/>
                <a:ea typeface="ＭＳ Ｐゴシック" panose="020B0600070205080204" pitchFamily="34" charset="-128"/>
                <a:cs typeface="Consolas" panose="020B0609020204030204" pitchFamily="49" charset="0"/>
              </a:rPr>
              <a:t>dbfetch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 and click </a:t>
            </a:r>
            <a:r>
              <a:rPr lang="en-GB" altLang="en-US" sz="2000" b="1" dirty="0" smtClean="0">
                <a:ea typeface="ＭＳ Ｐゴシック" panose="020B0600070205080204" pitchFamily="34" charset="-128"/>
              </a:rPr>
              <a:t>OK</a:t>
            </a:r>
          </a:p>
        </p:txBody>
      </p:sp>
      <p:pic>
        <p:nvPicPr>
          <p:cNvPr id="5120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592513"/>
            <a:ext cx="77057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GB" altLang="en-US" dirty="0">
                <a:ln>
                  <a:noFill/>
                </a:ln>
                <a:solidFill>
                  <a:srgbClr val="9A92C6"/>
                </a:solidFill>
                <a:effectLst/>
                <a:ea typeface="ＭＳ Ｐゴシック" panose="020B0600070205080204" pitchFamily="34" charset="-128"/>
              </a:rPr>
              <a:t>E2: </a:t>
            </a:r>
            <a:r>
              <a:rPr lang="en-GB" altLang="en-US" dirty="0" smtClean="0">
                <a:ln>
                  <a:noFill/>
                </a:ln>
                <a:solidFill>
                  <a:srgbClr val="9A92C6"/>
                </a:solidFill>
                <a:effectLst/>
                <a:ea typeface="ＭＳ Ｐゴシック" panose="020B0600070205080204" pitchFamily="34" charset="-128"/>
              </a:rPr>
              <a:t>REST service in workflow</a:t>
            </a:r>
          </a:p>
        </p:txBody>
      </p:sp>
      <p:sp>
        <p:nvSpPr>
          <p:cNvPr id="53251" name="Rectangle 3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7162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The workflow now has a new REST service </a:t>
            </a:r>
            <a:r>
              <a:rPr lang="en-GB" altLang="en-US" sz="2400" i="1" dirty="0" err="1" smtClean="0">
                <a:ea typeface="ＭＳ Ｐゴシック" panose="020B0600070205080204" pitchFamily="34" charset="-128"/>
              </a:rPr>
              <a:t>dbfetch</a:t>
            </a:r>
            <a:endParaRPr lang="en-GB" altLang="en-US" sz="2400" i="1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Click the </a:t>
            </a:r>
            <a:r>
              <a:rPr lang="en-GB" altLang="en-US" sz="2400" b="1" dirty="0" smtClean="0">
                <a:ea typeface="ＭＳ Ｐゴシック" panose="020B0600070205080204" pitchFamily="34" charset="-128"/>
              </a:rPr>
              <a:t>Display all service ports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button to see service inputs and outputs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i="1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 i="1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 i="1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 i="1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	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3068" y="3180605"/>
            <a:ext cx="5983188" cy="3560763"/>
            <a:chOff x="893068" y="3180605"/>
            <a:chExt cx="5983188" cy="35607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3068" y="3180605"/>
              <a:ext cx="4591050" cy="108585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1829172" y="3723530"/>
              <a:ext cx="216024" cy="164405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356" y="3550493"/>
              <a:ext cx="3390900" cy="31908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eaLnBrk="1" hangingPunct="1"/>
            <a:r>
              <a:rPr lang="en-GB" altLang="en-US" dirty="0" smtClean="0">
                <a:ln>
                  <a:noFill/>
                </a:ln>
                <a:solidFill>
                  <a:srgbClr val="9A92C6"/>
                </a:solidFill>
                <a:effectLst/>
                <a:ea typeface="ＭＳ Ｐゴシック" panose="020B0600070205080204" pitchFamily="34" charset="-128"/>
              </a:rPr>
              <a:t>REST service using URI templates</a:t>
            </a:r>
          </a:p>
        </p:txBody>
      </p:sp>
      <p:sp>
        <p:nvSpPr>
          <p:cNvPr id="55299" name="Rectangle 3"/>
          <p:cNvSpPr>
            <a:spLocks noGrp="1"/>
          </p:cNvSpPr>
          <p:nvPr>
            <p:ph sz="quarter" idx="1"/>
          </p:nvPr>
        </p:nvSpPr>
        <p:spPr>
          <a:xfrm>
            <a:off x="0" y="1772816"/>
            <a:ext cx="4495800" cy="457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Alternatively, you can add a REST service manually: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Right-click on an empty area of the workflow and select “</a:t>
            </a:r>
            <a:r>
              <a:rPr lang="en-GB" altLang="en-US" sz="2400" b="1" dirty="0" smtClean="0">
                <a:ea typeface="ＭＳ Ｐゴシック" panose="020B0600070205080204" pitchFamily="34" charset="-128"/>
              </a:rPr>
              <a:t>REST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” from the “</a:t>
            </a:r>
            <a:r>
              <a:rPr lang="en-GB" altLang="en-US" sz="2400" b="1" dirty="0" smtClean="0">
                <a:ea typeface="ＭＳ Ｐゴシック" panose="020B0600070205080204" pitchFamily="34" charset="-128"/>
              </a:rPr>
              <a:t>Insert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” section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Enter the </a:t>
            </a:r>
            <a:r>
              <a:rPr lang="en-GB" altLang="en-US" sz="2400" b="1" dirty="0" smtClean="0">
                <a:ea typeface="ＭＳ Ｐゴシック" panose="020B0600070205080204" pitchFamily="34" charset="-128"/>
              </a:rPr>
              <a:t>URL Template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, (see below), click </a:t>
            </a:r>
            <a:r>
              <a:rPr lang="en-GB" altLang="en-US" sz="2400" b="1" dirty="0" smtClean="0">
                <a:ea typeface="ＭＳ Ｐゴシック" panose="020B0600070205080204" pitchFamily="34" charset="-128"/>
              </a:rPr>
              <a:t>Close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A new REST service with inputs </a:t>
            </a:r>
            <a:r>
              <a:rPr lang="en-GB" altLang="en-US" sz="2400" dirty="0" err="1" smtClean="0">
                <a:latin typeface="Consolas" panose="020B0609020204030204" pitchFamily="49" charset="0"/>
                <a:ea typeface="ＭＳ Ｐゴシック" panose="020B0600070205080204" pitchFamily="34" charset="-128"/>
                <a:cs typeface="Consolas" panose="020B0609020204030204" pitchFamily="49" charset="0"/>
              </a:rPr>
              <a:t>db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 and </a:t>
            </a:r>
            <a:r>
              <a:rPr lang="en-GB" altLang="en-US" sz="2400" dirty="0" smtClean="0">
                <a:latin typeface="Consolas" panose="020B0609020204030204" pitchFamily="49" charset="0"/>
                <a:ea typeface="ＭＳ Ｐゴシック" panose="020B0600070205080204" pitchFamily="34" charset="-128"/>
                <a:cs typeface="Consolas" panose="020B0609020204030204" pitchFamily="49" charset="0"/>
              </a:rPr>
              <a:t>id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 is added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	</a:t>
            </a:r>
          </a:p>
        </p:txBody>
      </p:sp>
      <p:pic>
        <p:nvPicPr>
          <p:cNvPr id="553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1541463"/>
            <a:ext cx="4738687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585111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http://www.ebi.ac.uk/Tools/dbfetch/dbfetch/{db}/{id} 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530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4067"/>
            <a:ext cx="14097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GB" altLang="en-US" dirty="0" smtClean="0">
                <a:ln>
                  <a:noFill/>
                </a:ln>
                <a:solidFill>
                  <a:srgbClr val="9A92C6"/>
                </a:solidFill>
                <a:effectLst/>
                <a:ea typeface="ＭＳ Ｐゴシック" panose="020B0600070205080204" pitchFamily="34" charset="-128"/>
              </a:rPr>
              <a:t>Details about REST service</a:t>
            </a:r>
          </a:p>
        </p:txBody>
      </p:sp>
      <p:sp>
        <p:nvSpPr>
          <p:cNvPr id="57347" name="Rectangle 3"/>
          <p:cNvSpPr>
            <a:spLocks noGrp="1"/>
          </p:cNvSpPr>
          <p:nvPr>
            <p:ph sz="quarter" idx="1"/>
          </p:nvPr>
        </p:nvSpPr>
        <p:spPr>
          <a:xfrm>
            <a:off x="179388" y="1589088"/>
            <a:ext cx="8964612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For this service, we need to supply the input ports </a:t>
            </a:r>
            <a:r>
              <a:rPr lang="en-GB" altLang="en-US" sz="2400" dirty="0" err="1" smtClean="0">
                <a:latin typeface="Consolas" panose="020B0609020204030204" pitchFamily="49" charset="0"/>
                <a:ea typeface="ＭＳ Ｐゴシック" panose="020B0600070205080204" pitchFamily="34" charset="-128"/>
                <a:cs typeface="Consolas" panose="020B0609020204030204" pitchFamily="49" charset="0"/>
              </a:rPr>
              <a:t>db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 and a </a:t>
            </a:r>
            <a:r>
              <a:rPr lang="en-GB" altLang="en-US" sz="2400" i="1" dirty="0" smtClean="0">
                <a:ea typeface="ＭＳ Ｐゴシック" panose="020B0600070205080204" pitchFamily="34" charset="-128"/>
              </a:rPr>
              <a:t>protein </a:t>
            </a:r>
            <a:r>
              <a:rPr lang="en-GB" altLang="en-US" sz="2400" dirty="0" smtClean="0">
                <a:latin typeface="Consolas" panose="020B0609020204030204" pitchFamily="49" charset="0"/>
                <a:ea typeface="ＭＳ Ｐゴシック" panose="020B0600070205080204" pitchFamily="34" charset="-128"/>
                <a:cs typeface="Consolas" panose="020B0609020204030204" pitchFamily="49" charset="0"/>
              </a:rPr>
              <a:t>id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We are not sure what database names to use, so let’s go back to </a:t>
            </a:r>
            <a:r>
              <a:rPr lang="en-GB" altLang="en-US" sz="2400" b="1" dirty="0" smtClean="0">
                <a:ea typeface="ＭＳ Ｐゴシック" panose="020B0600070205080204" pitchFamily="34" charset="-128"/>
              </a:rPr>
              <a:t>Service Catalogue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perspective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Right-click on the </a:t>
            </a:r>
            <a:r>
              <a:rPr lang="en-GB" altLang="en-US" sz="2400" dirty="0" err="1" smtClean="0">
                <a:ea typeface="ＭＳ Ｐゴシック" panose="020B0600070205080204" pitchFamily="34" charset="-128"/>
              </a:rPr>
              <a:t>dbfetch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/{</a:t>
            </a:r>
            <a:r>
              <a:rPr lang="en-GB" altLang="en-US" sz="2400" dirty="0" err="1" smtClean="0">
                <a:ea typeface="ＭＳ Ｐゴシック" panose="020B0600070205080204" pitchFamily="34" charset="-128"/>
              </a:rPr>
              <a:t>db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}/{id} entry and </a:t>
            </a:r>
            <a:r>
              <a:rPr lang="en-GB" altLang="en-US" sz="2400" b="1" dirty="0" smtClean="0">
                <a:ea typeface="ＭＳ Ｐゴシック" panose="020B0600070205080204" pitchFamily="34" charset="-128"/>
              </a:rPr>
              <a:t>Open in the Service Catalogue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t="3204" r="31117" b="7071"/>
          <a:stretch/>
        </p:blipFill>
        <p:spPr>
          <a:xfrm>
            <a:off x="467544" y="0"/>
            <a:ext cx="8255267" cy="604867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779912" y="1052736"/>
            <a:ext cx="432048" cy="1728192"/>
          </a:xfrm>
          <a:prstGeom prst="straightConnector1">
            <a:avLst/>
          </a:prstGeom>
          <a:ln>
            <a:tailEnd type="triangle" w="lg" len="lg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35896" y="4437112"/>
            <a:ext cx="576064" cy="792088"/>
          </a:xfrm>
          <a:prstGeom prst="straightConnector1">
            <a:avLst/>
          </a:prstGeom>
          <a:ln>
            <a:tailEnd type="triangle" w="lg" len="lg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95936" y="6234968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https://www.biocatalogue.org/rest_methods/142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94454" y="1556792"/>
            <a:ext cx="3888432" cy="4138539"/>
          </a:xfrm>
        </p:spPr>
        <p:txBody>
          <a:bodyPr/>
          <a:lstStyle/>
          <a:p>
            <a:r>
              <a:rPr lang="en-GB" sz="2400" dirty="0" smtClean="0"/>
              <a:t>This service has extensive documentation in </a:t>
            </a:r>
            <a:r>
              <a:rPr lang="en-GB" sz="2400" dirty="0" err="1" smtClean="0"/>
              <a:t>BioCatalogue</a:t>
            </a:r>
            <a:endParaRPr lang="en-GB" sz="2400" dirty="0" smtClean="0"/>
          </a:p>
          <a:p>
            <a:r>
              <a:rPr lang="en-GB" sz="2400" dirty="0" smtClean="0"/>
              <a:t>Input parameter </a:t>
            </a:r>
            <a:r>
              <a:rPr lang="en-GB" sz="2400" dirty="0" err="1" smtClean="0"/>
              <a:t>db</a:t>
            </a:r>
            <a:r>
              <a:rPr lang="en-GB" sz="2400" dirty="0" smtClean="0"/>
              <a:t> is described with example values</a:t>
            </a:r>
          </a:p>
          <a:p>
            <a:r>
              <a:rPr lang="en-GB" sz="2400" dirty="0" smtClean="0"/>
              <a:t>We will pick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uniprotkb</a:t>
            </a: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title"/>
          </p:nvPr>
        </p:nvSpPr>
        <p:spPr bwMode="auto">
          <a:xfrm>
            <a:off x="827584" y="100061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 dirty="0" err="1" smtClean="0">
                <a:ln>
                  <a:noFill/>
                </a:ln>
                <a:solidFill>
                  <a:srgbClr val="9A92C6"/>
                </a:solidFill>
                <a:effectLst/>
                <a:ea typeface="ＭＳ Ｐゴシック" panose="020B0600070205080204" pitchFamily="34" charset="-128"/>
              </a:rPr>
              <a:t>BioCatalogue</a:t>
            </a:r>
            <a:endParaRPr lang="en-GB" altLang="en-US" dirty="0" smtClean="0">
              <a:ln>
                <a:noFill/>
              </a:ln>
              <a:solidFill>
                <a:srgbClr val="9A92C6"/>
              </a:solidFill>
              <a:effectLst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80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verna_Manchester_Theme">
  <a:themeElements>
    <a:clrScheme name="myGrid">
      <a:dk1>
        <a:sysClr val="windowText" lastClr="000000"/>
      </a:dk1>
      <a:lt1>
        <a:sysClr val="window" lastClr="FFFFFF"/>
      </a:lt1>
      <a:dk2>
        <a:srgbClr val="443C72"/>
      </a:dk2>
      <a:lt2>
        <a:srgbClr val="FFFFFF"/>
      </a:lt2>
      <a:accent1>
        <a:srgbClr val="F29400"/>
      </a:accent1>
      <a:accent2>
        <a:srgbClr val="FDC300"/>
      </a:accent2>
      <a:accent3>
        <a:srgbClr val="A5C249"/>
      </a:accent3>
      <a:accent4>
        <a:srgbClr val="009EE0"/>
      </a:accent4>
      <a:accent5>
        <a:srgbClr val="5B5099"/>
      </a:accent5>
      <a:accent6>
        <a:srgbClr val="006AB2"/>
      </a:accent6>
      <a:hlink>
        <a:srgbClr val="0070C0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Taverna_Manchester_Theme</Template>
  <TotalTime>35295</TotalTime>
  <Words>549</Words>
  <Application>Microsoft Office PowerPoint</Application>
  <PresentationFormat>On-screen Show (4:3)</PresentationFormat>
  <Paragraphs>71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ＭＳ Ｐゴシック</vt:lpstr>
      <vt:lpstr>Calibri</vt:lpstr>
      <vt:lpstr>Consolas</vt:lpstr>
      <vt:lpstr>Calibri Light</vt:lpstr>
      <vt:lpstr>Wingdings</vt:lpstr>
      <vt:lpstr>Wingdings 2</vt:lpstr>
      <vt:lpstr>Taverna_Manchester_Theme</vt:lpstr>
      <vt:lpstr>PowerPoint Presentation</vt:lpstr>
      <vt:lpstr>REST services from BioCatalogue</vt:lpstr>
      <vt:lpstr>Service Catalogue tab</vt:lpstr>
      <vt:lpstr>Searching for REST services</vt:lpstr>
      <vt:lpstr>Adding service to workflow</vt:lpstr>
      <vt:lpstr>E2: REST service in workflow</vt:lpstr>
      <vt:lpstr>REST service using URI templates</vt:lpstr>
      <vt:lpstr>Details about REST service</vt:lpstr>
      <vt:lpstr>BioCatalogue</vt:lpstr>
      <vt:lpstr>Connecting REST service</vt:lpstr>
      <vt:lpstr>Finished workflow</vt:lpstr>
      <vt:lpstr>Workflow results</vt:lpstr>
    </vt:vector>
  </TitlesOfParts>
  <Company>Department of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</dc:title>
  <dc:creator>Katy</dc:creator>
  <cp:lastModifiedBy>Aleksandra Pawlik</cp:lastModifiedBy>
  <cp:revision>764</cp:revision>
  <cp:lastPrinted>2015-01-21T16:30:39Z</cp:lastPrinted>
  <dcterms:created xsi:type="dcterms:W3CDTF">2013-09-03T20:01:36Z</dcterms:created>
  <dcterms:modified xsi:type="dcterms:W3CDTF">2015-01-21T16:54:59Z</dcterms:modified>
</cp:coreProperties>
</file>